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5"/>
  </p:notesMasterIdLst>
  <p:sldIdLst>
    <p:sldId id="290" r:id="rId2"/>
    <p:sldId id="294" r:id="rId3"/>
    <p:sldId id="259" r:id="rId4"/>
    <p:sldId id="262" r:id="rId5"/>
    <p:sldId id="263" r:id="rId6"/>
    <p:sldId id="312" r:id="rId7"/>
    <p:sldId id="314" r:id="rId8"/>
    <p:sldId id="313" r:id="rId9"/>
    <p:sldId id="298" r:id="rId10"/>
    <p:sldId id="315" r:id="rId11"/>
    <p:sldId id="300" r:id="rId12"/>
    <p:sldId id="301" r:id="rId13"/>
    <p:sldId id="291" r:id="rId14"/>
    <p:sldId id="318" r:id="rId15"/>
    <p:sldId id="319" r:id="rId16"/>
    <p:sldId id="320" r:id="rId17"/>
    <p:sldId id="321" r:id="rId18"/>
    <p:sldId id="322" r:id="rId19"/>
    <p:sldId id="323" r:id="rId20"/>
    <p:sldId id="324" r:id="rId21"/>
    <p:sldId id="325" r:id="rId22"/>
    <p:sldId id="326" r:id="rId23"/>
    <p:sldId id="327" r:id="rId24"/>
    <p:sldId id="328" r:id="rId25"/>
    <p:sldId id="329" r:id="rId26"/>
    <p:sldId id="330" r:id="rId27"/>
    <p:sldId id="331" r:id="rId28"/>
    <p:sldId id="333" r:id="rId29"/>
    <p:sldId id="334" r:id="rId30"/>
    <p:sldId id="335" r:id="rId31"/>
    <p:sldId id="336" r:id="rId32"/>
    <p:sldId id="337" r:id="rId33"/>
    <p:sldId id="332" r:id="rId34"/>
  </p:sldIdLst>
  <p:sldSz cx="9144000" cy="5143500" type="screen16x9"/>
  <p:notesSz cx="6735763" cy="98679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autoAdjust="0"/>
    <p:restoredTop sz="94638" autoAdjust="0"/>
  </p:normalViewPr>
  <p:slideViewPr>
    <p:cSldViewPr>
      <p:cViewPr>
        <p:scale>
          <a:sx n="110" d="100"/>
          <a:sy n="110" d="100"/>
        </p:scale>
        <p:origin x="-1560" y="-606"/>
      </p:cViewPr>
      <p:guideLst>
        <p:guide orient="horz" pos="162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2019</c:v>
                </c:pt>
              </c:strCache>
            </c:strRef>
          </c:tx>
          <c:spPr>
            <a:solidFill>
              <a:srgbClr val="92D050"/>
            </a:solidFill>
          </c:spPr>
          <c:invertIfNegative val="0"/>
          <c:dLbls>
            <c:dLbl>
              <c:idx val="0"/>
              <c:layout>
                <c:manualLayout>
                  <c:x val="3.6204806489585545E-2"/>
                  <c:y val="-7.108017993546442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Количество лесных пожаров</c:v>
                </c:pt>
              </c:strCache>
            </c:strRef>
          </c:cat>
          <c:val>
            <c:numRef>
              <c:f>Лист1!$B$2</c:f>
              <c:numCache>
                <c:formatCode>General</c:formatCode>
                <c:ptCount val="1"/>
                <c:pt idx="0">
                  <c:v>11</c:v>
                </c:pt>
              </c:numCache>
            </c:numRef>
          </c:val>
        </c:ser>
        <c:ser>
          <c:idx val="1"/>
          <c:order val="1"/>
          <c:tx>
            <c:strRef>
              <c:f>Лист1!$C$1</c:f>
              <c:strCache>
                <c:ptCount val="1"/>
                <c:pt idx="0">
                  <c:v>2020</c:v>
                </c:pt>
              </c:strCache>
            </c:strRef>
          </c:tx>
          <c:invertIfNegative val="0"/>
          <c:dLbls>
            <c:dLbl>
              <c:idx val="0"/>
              <c:layout>
                <c:manualLayout>
                  <c:x val="2.7849851145835002E-2"/>
                  <c:y val="-3.317075063655006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Количество лесных пожаров</c:v>
                </c:pt>
              </c:strCache>
            </c:strRef>
          </c:cat>
          <c:val>
            <c:numRef>
              <c:f>Лист1!$C$2</c:f>
              <c:numCache>
                <c:formatCode>General</c:formatCode>
                <c:ptCount val="1"/>
                <c:pt idx="0">
                  <c:v>5</c:v>
                </c:pt>
              </c:numCache>
            </c:numRef>
          </c:val>
        </c:ser>
        <c:dLbls>
          <c:showLegendKey val="0"/>
          <c:showVal val="0"/>
          <c:showCatName val="0"/>
          <c:showSerName val="0"/>
          <c:showPercent val="0"/>
          <c:showBubbleSize val="0"/>
        </c:dLbls>
        <c:gapWidth val="150"/>
        <c:shape val="cylinder"/>
        <c:axId val="134632576"/>
        <c:axId val="134634496"/>
        <c:axId val="0"/>
      </c:bar3DChart>
      <c:catAx>
        <c:axId val="134632576"/>
        <c:scaling>
          <c:orientation val="minMax"/>
        </c:scaling>
        <c:delete val="1"/>
        <c:axPos val="b"/>
        <c:title>
          <c:tx>
            <c:rich>
              <a:bodyPr/>
              <a:lstStyle/>
              <a:p>
                <a:pPr>
                  <a:defRPr sz="1200"/>
                </a:pPr>
                <a:r>
                  <a:rPr lang="ru-RU" sz="1200" dirty="0" smtClean="0"/>
                  <a:t>Количество лесных </a:t>
                </a:r>
              </a:p>
              <a:p>
                <a:pPr>
                  <a:defRPr sz="1200"/>
                </a:pPr>
                <a:r>
                  <a:rPr lang="ru-RU" sz="1200" dirty="0" smtClean="0"/>
                  <a:t>пожаров</a:t>
                </a:r>
                <a:endParaRPr lang="ru-RU" sz="1200" dirty="0"/>
              </a:p>
            </c:rich>
          </c:tx>
          <c:layout/>
          <c:overlay val="0"/>
        </c:title>
        <c:majorTickMark val="out"/>
        <c:minorTickMark val="none"/>
        <c:tickLblPos val="nextTo"/>
        <c:crossAx val="134634496"/>
        <c:crosses val="autoZero"/>
        <c:auto val="1"/>
        <c:lblAlgn val="ctr"/>
        <c:lblOffset val="100"/>
        <c:noMultiLvlLbl val="0"/>
      </c:catAx>
      <c:valAx>
        <c:axId val="134634496"/>
        <c:scaling>
          <c:orientation val="minMax"/>
        </c:scaling>
        <c:delete val="0"/>
        <c:axPos val="l"/>
        <c:majorGridlines/>
        <c:numFmt formatCode="General" sourceLinked="1"/>
        <c:majorTickMark val="out"/>
        <c:minorTickMark val="none"/>
        <c:tickLblPos val="nextTo"/>
        <c:crossAx val="134632576"/>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2019</c:v>
                </c:pt>
              </c:strCache>
            </c:strRef>
          </c:tx>
          <c:spPr>
            <a:solidFill>
              <a:srgbClr val="FF0000"/>
            </a:solidFill>
          </c:spPr>
          <c:invertIfNegative val="0"/>
          <c:dLbls>
            <c:dLbl>
              <c:idx val="0"/>
              <c:layout>
                <c:manualLayout>
                  <c:x val="3.6204806489585531E-2"/>
                  <c:y val="-7.108017993546442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Пощадь лесных пожаров</c:v>
                </c:pt>
              </c:strCache>
            </c:strRef>
          </c:cat>
          <c:val>
            <c:numRef>
              <c:f>Лист1!$B$2</c:f>
              <c:numCache>
                <c:formatCode>General</c:formatCode>
                <c:ptCount val="1"/>
                <c:pt idx="0">
                  <c:v>40.54</c:v>
                </c:pt>
              </c:numCache>
            </c:numRef>
          </c:val>
        </c:ser>
        <c:ser>
          <c:idx val="1"/>
          <c:order val="1"/>
          <c:tx>
            <c:strRef>
              <c:f>Лист1!$C$1</c:f>
              <c:strCache>
                <c:ptCount val="1"/>
                <c:pt idx="0">
                  <c:v>2020</c:v>
                </c:pt>
              </c:strCache>
            </c:strRef>
          </c:tx>
          <c:spPr>
            <a:solidFill>
              <a:srgbClr val="FFFF00"/>
            </a:solidFill>
          </c:spPr>
          <c:invertIfNegative val="0"/>
          <c:dLbls>
            <c:dLbl>
              <c:idx val="0"/>
              <c:layout>
                <c:manualLayout>
                  <c:x val="2.7849851145834992E-2"/>
                  <c:y val="-3.317075063655006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c:f>
              <c:strCache>
                <c:ptCount val="1"/>
                <c:pt idx="0">
                  <c:v>Пощадь лесных пожаров</c:v>
                </c:pt>
              </c:strCache>
            </c:strRef>
          </c:cat>
          <c:val>
            <c:numRef>
              <c:f>Лист1!$C$2</c:f>
              <c:numCache>
                <c:formatCode>General</c:formatCode>
                <c:ptCount val="1"/>
                <c:pt idx="0">
                  <c:v>10.49</c:v>
                </c:pt>
              </c:numCache>
            </c:numRef>
          </c:val>
        </c:ser>
        <c:dLbls>
          <c:showLegendKey val="0"/>
          <c:showVal val="0"/>
          <c:showCatName val="0"/>
          <c:showSerName val="0"/>
          <c:showPercent val="0"/>
          <c:showBubbleSize val="0"/>
        </c:dLbls>
        <c:gapWidth val="150"/>
        <c:shape val="cylinder"/>
        <c:axId val="135529216"/>
        <c:axId val="135530752"/>
        <c:axId val="0"/>
      </c:bar3DChart>
      <c:catAx>
        <c:axId val="135529216"/>
        <c:scaling>
          <c:orientation val="minMax"/>
        </c:scaling>
        <c:delete val="0"/>
        <c:axPos val="b"/>
        <c:majorTickMark val="out"/>
        <c:minorTickMark val="none"/>
        <c:tickLblPos val="nextTo"/>
        <c:txPr>
          <a:bodyPr/>
          <a:lstStyle/>
          <a:p>
            <a:pPr>
              <a:defRPr sz="1200" b="1"/>
            </a:pPr>
            <a:endParaRPr lang="ru-RU"/>
          </a:p>
        </c:txPr>
        <c:crossAx val="135530752"/>
        <c:crosses val="autoZero"/>
        <c:auto val="1"/>
        <c:lblAlgn val="ctr"/>
        <c:lblOffset val="100"/>
        <c:noMultiLvlLbl val="0"/>
      </c:catAx>
      <c:valAx>
        <c:axId val="135530752"/>
        <c:scaling>
          <c:orientation val="minMax"/>
        </c:scaling>
        <c:delete val="0"/>
        <c:axPos val="l"/>
        <c:majorGridlines/>
        <c:numFmt formatCode="General" sourceLinked="1"/>
        <c:majorTickMark val="out"/>
        <c:minorTickMark val="none"/>
        <c:tickLblPos val="nextTo"/>
        <c:crossAx val="135529216"/>
        <c:crosses val="autoZero"/>
        <c:crossBetween val="between"/>
      </c:valAx>
    </c:plotArea>
    <c:legend>
      <c:legendPos val="r"/>
      <c:layout/>
      <c:overlay val="0"/>
    </c:legend>
    <c:plotVisOnly val="1"/>
    <c:dispBlanksAs val="gap"/>
    <c:showDLblsOverMax val="0"/>
  </c:chart>
  <c:txPr>
    <a:bodyPr/>
    <a:lstStyle/>
    <a:p>
      <a:pPr>
        <a:defRPr sz="1800"/>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Лист1!$B$1</c:f>
              <c:strCache>
                <c:ptCount val="1"/>
                <c:pt idx="0">
                  <c:v>Кол-во палов травы</c:v>
                </c:pt>
              </c:strCache>
            </c:strRef>
          </c:tx>
          <c:invertIfNegative val="0"/>
          <c:dPt>
            <c:idx val="0"/>
            <c:invertIfNegative val="0"/>
            <c:bubble3D val="0"/>
            <c:spPr>
              <a:solidFill>
                <a:schemeClr val="accent6">
                  <a:lumMod val="40000"/>
                  <a:lumOff val="60000"/>
                </a:schemeClr>
              </a:solidFill>
            </c:spPr>
          </c:dPt>
          <c:dPt>
            <c:idx val="1"/>
            <c:invertIfNegative val="0"/>
            <c:bubble3D val="0"/>
            <c:spPr>
              <a:solidFill>
                <a:srgbClr val="FFC000"/>
              </a:solidFill>
            </c:spPr>
          </c:dPt>
          <c:dPt>
            <c:idx val="2"/>
            <c:invertIfNegative val="0"/>
            <c:bubble3D val="0"/>
            <c:spPr>
              <a:solidFill>
                <a:srgbClr val="00B050"/>
              </a:solidFill>
            </c:spPr>
          </c:dPt>
          <c:dPt>
            <c:idx val="3"/>
            <c:invertIfNegative val="0"/>
            <c:bubble3D val="0"/>
            <c:spPr>
              <a:solidFill>
                <a:srgbClr val="0070C0"/>
              </a:solidFill>
            </c:spPr>
          </c:dPt>
          <c:dPt>
            <c:idx val="4"/>
            <c:invertIfNegative val="0"/>
            <c:bubble3D val="0"/>
            <c:spPr>
              <a:solidFill>
                <a:srgbClr val="7030A0"/>
              </a:solidFill>
            </c:spPr>
          </c:dPt>
          <c:dLbls>
            <c:dLbl>
              <c:idx val="0"/>
              <c:layout>
                <c:manualLayout>
                  <c:x val="1.7996866561311782E-2"/>
                  <c:y val="-9.3750000000000291E-3"/>
                </c:manualLayout>
              </c:layout>
              <c:showLegendKey val="0"/>
              <c:showVal val="1"/>
              <c:showCatName val="0"/>
              <c:showSerName val="0"/>
              <c:showPercent val="0"/>
              <c:showBubbleSize val="0"/>
            </c:dLbl>
            <c:dLbl>
              <c:idx val="1"/>
              <c:layout>
                <c:manualLayout>
                  <c:x val="1.2597806592918247E-2"/>
                  <c:y val="-2.1875000000000044E-2"/>
                </c:manualLayout>
              </c:layout>
              <c:showLegendKey val="0"/>
              <c:showVal val="1"/>
              <c:showCatName val="0"/>
              <c:showSerName val="0"/>
              <c:showPercent val="0"/>
              <c:showBubbleSize val="0"/>
            </c:dLbl>
            <c:dLbl>
              <c:idx val="2"/>
              <c:layout>
                <c:manualLayout>
                  <c:x val="1.6197179905180697E-2"/>
                  <c:y val="-2.1875000000000044E-2"/>
                </c:manualLayout>
              </c:layout>
              <c:showLegendKey val="0"/>
              <c:showVal val="1"/>
              <c:showCatName val="0"/>
              <c:showSerName val="0"/>
              <c:showPercent val="0"/>
              <c:showBubbleSize val="0"/>
            </c:dLbl>
            <c:dLbl>
              <c:idx val="3"/>
              <c:layout>
                <c:manualLayout>
                  <c:x val="1.0798119936787086E-2"/>
                  <c:y val="-2.4999999999999998E-2"/>
                </c:manualLayout>
              </c:layout>
              <c:showLegendKey val="0"/>
              <c:showVal val="1"/>
              <c:showCatName val="0"/>
              <c:showSerName val="0"/>
              <c:showPercent val="0"/>
              <c:showBubbleSize val="0"/>
            </c:dLbl>
            <c:dLbl>
              <c:idx val="4"/>
              <c:layout>
                <c:manualLayout>
                  <c:x val="1.6197179905180631E-2"/>
                  <c:y val="-1.250000000000000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Лист1!$A$2:$A$6</c:f>
              <c:numCache>
                <c:formatCode>General</c:formatCode>
                <c:ptCount val="5"/>
                <c:pt idx="0">
                  <c:v>2016</c:v>
                </c:pt>
                <c:pt idx="1">
                  <c:v>2017</c:v>
                </c:pt>
                <c:pt idx="2">
                  <c:v>2018</c:v>
                </c:pt>
                <c:pt idx="3">
                  <c:v>2019</c:v>
                </c:pt>
                <c:pt idx="4">
                  <c:v>2020</c:v>
                </c:pt>
              </c:numCache>
            </c:numRef>
          </c:cat>
          <c:val>
            <c:numRef>
              <c:f>Лист1!$B$2:$B$6</c:f>
              <c:numCache>
                <c:formatCode>General</c:formatCode>
                <c:ptCount val="5"/>
                <c:pt idx="0">
                  <c:v>330</c:v>
                </c:pt>
                <c:pt idx="1">
                  <c:v>201</c:v>
                </c:pt>
                <c:pt idx="2">
                  <c:v>201</c:v>
                </c:pt>
                <c:pt idx="3">
                  <c:v>340</c:v>
                </c:pt>
                <c:pt idx="4">
                  <c:v>279</c:v>
                </c:pt>
              </c:numCache>
            </c:numRef>
          </c:val>
        </c:ser>
        <c:dLbls>
          <c:showLegendKey val="0"/>
          <c:showVal val="0"/>
          <c:showCatName val="0"/>
          <c:showSerName val="0"/>
          <c:showPercent val="0"/>
          <c:showBubbleSize val="0"/>
        </c:dLbls>
        <c:gapWidth val="150"/>
        <c:shape val="cylinder"/>
        <c:axId val="259328256"/>
        <c:axId val="259473408"/>
        <c:axId val="0"/>
      </c:bar3DChart>
      <c:catAx>
        <c:axId val="259328256"/>
        <c:scaling>
          <c:orientation val="minMax"/>
        </c:scaling>
        <c:delete val="0"/>
        <c:axPos val="b"/>
        <c:numFmt formatCode="General" sourceLinked="1"/>
        <c:majorTickMark val="out"/>
        <c:minorTickMark val="none"/>
        <c:tickLblPos val="nextTo"/>
        <c:crossAx val="259473408"/>
        <c:crosses val="autoZero"/>
        <c:auto val="1"/>
        <c:lblAlgn val="ctr"/>
        <c:lblOffset val="100"/>
        <c:noMultiLvlLbl val="0"/>
      </c:catAx>
      <c:valAx>
        <c:axId val="259473408"/>
        <c:scaling>
          <c:orientation val="minMax"/>
        </c:scaling>
        <c:delete val="0"/>
        <c:axPos val="l"/>
        <c:majorGridlines/>
        <c:numFmt formatCode="General" sourceLinked="1"/>
        <c:majorTickMark val="out"/>
        <c:minorTickMark val="none"/>
        <c:tickLblPos val="nextTo"/>
        <c:crossAx val="259328256"/>
        <c:crosses val="autoZero"/>
        <c:crossBetween val="between"/>
      </c:valAx>
    </c:plotArea>
    <c:plotVisOnly val="1"/>
    <c:dispBlanksAs val="gap"/>
    <c:showDLblsOverMax val="0"/>
  </c:chart>
  <c:txPr>
    <a:bodyPr/>
    <a:lstStyle/>
    <a:p>
      <a:pPr>
        <a:defRPr sz="1800"/>
      </a:pPr>
      <a:endParaRPr lang="ru-RU"/>
    </a:p>
  </c:tx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emf"/></Relationships>
</file>

<file path=ppt/drawings/_rels/vmlDrawing4.v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image" Target="../media/image15.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2" name="PlaceHolder 1"/>
          <p:cNvSpPr>
            <a:spLocks noGrp="1" noRot="1" noChangeAspect="1"/>
          </p:cNvSpPr>
          <p:nvPr>
            <p:ph type="sldImg"/>
          </p:nvPr>
        </p:nvSpPr>
        <p:spPr>
          <a:xfrm>
            <a:off x="216000" y="812520"/>
            <a:ext cx="7127280" cy="4008960"/>
          </a:xfrm>
          <a:prstGeom prst="rect">
            <a:avLst/>
          </a:prstGeom>
        </p:spPr>
        <p:txBody>
          <a:bodyPr lIns="0" tIns="0" rIns="0" bIns="0" anchor="ctr">
            <a:noAutofit/>
          </a:bodyPr>
          <a:lstStyle/>
          <a:p>
            <a:r>
              <a:rPr lang="ru-RU" sz="1600" b="0" strike="noStrike" spc="-1">
                <a:solidFill>
                  <a:srgbClr val="FF0000"/>
                </a:solidFill>
                <a:latin typeface="Times New Roman"/>
              </a:rPr>
              <a:t>Для перемещения страницы щёлкните мышью</a:t>
            </a:r>
          </a:p>
        </p:txBody>
      </p:sp>
      <p:sp>
        <p:nvSpPr>
          <p:cNvPr id="83" name="PlaceHolder 2"/>
          <p:cNvSpPr>
            <a:spLocks noGrp="1"/>
          </p:cNvSpPr>
          <p:nvPr>
            <p:ph type="body"/>
          </p:nvPr>
        </p:nvSpPr>
        <p:spPr>
          <a:xfrm>
            <a:off x="756000" y="5078520"/>
            <a:ext cx="6047640" cy="4811040"/>
          </a:xfrm>
          <a:prstGeom prst="rect">
            <a:avLst/>
          </a:prstGeom>
        </p:spPr>
        <p:txBody>
          <a:bodyPr lIns="0" tIns="0" rIns="0" bIns="0">
            <a:noAutofit/>
          </a:bodyPr>
          <a:lstStyle/>
          <a:p>
            <a:r>
              <a:rPr lang="ru-RU" sz="2000" b="0" strike="noStrike" spc="-1">
                <a:latin typeface="Arial"/>
              </a:rPr>
              <a:t>Для правки формата примечаний щёлкните мышью</a:t>
            </a:r>
          </a:p>
        </p:txBody>
      </p:sp>
      <p:sp>
        <p:nvSpPr>
          <p:cNvPr id="84" name="PlaceHolder 3"/>
          <p:cNvSpPr>
            <a:spLocks noGrp="1"/>
          </p:cNvSpPr>
          <p:nvPr>
            <p:ph type="hdr"/>
          </p:nvPr>
        </p:nvSpPr>
        <p:spPr>
          <a:xfrm>
            <a:off x="0" y="0"/>
            <a:ext cx="3280680" cy="534240"/>
          </a:xfrm>
          <a:prstGeom prst="rect">
            <a:avLst/>
          </a:prstGeom>
        </p:spPr>
        <p:txBody>
          <a:bodyPr lIns="0" tIns="0" rIns="0" bIns="0">
            <a:noAutofit/>
          </a:bodyPr>
          <a:lstStyle/>
          <a:p>
            <a:r>
              <a:rPr lang="ru-RU" sz="1400" b="0" strike="noStrike" spc="-1">
                <a:latin typeface="Times New Roman"/>
              </a:rPr>
              <a:t>&lt;верхний колонтитул&gt;</a:t>
            </a:r>
          </a:p>
        </p:txBody>
      </p:sp>
      <p:sp>
        <p:nvSpPr>
          <p:cNvPr id="85" name="PlaceHolder 4"/>
          <p:cNvSpPr>
            <a:spLocks noGrp="1"/>
          </p:cNvSpPr>
          <p:nvPr>
            <p:ph type="dt"/>
          </p:nvPr>
        </p:nvSpPr>
        <p:spPr>
          <a:xfrm>
            <a:off x="4278960" y="0"/>
            <a:ext cx="3280680" cy="534240"/>
          </a:xfrm>
          <a:prstGeom prst="rect">
            <a:avLst/>
          </a:prstGeom>
        </p:spPr>
        <p:txBody>
          <a:bodyPr lIns="0" tIns="0" rIns="0" bIns="0">
            <a:noAutofit/>
          </a:bodyPr>
          <a:lstStyle/>
          <a:p>
            <a:pPr algn="r"/>
            <a:r>
              <a:rPr lang="ru-RU" sz="1400" b="0" strike="noStrike" spc="-1">
                <a:latin typeface="Times New Roman"/>
              </a:rPr>
              <a:t>&lt;дата/время&gt;</a:t>
            </a:r>
          </a:p>
        </p:txBody>
      </p:sp>
      <p:sp>
        <p:nvSpPr>
          <p:cNvPr id="86" name="PlaceHolder 5"/>
          <p:cNvSpPr>
            <a:spLocks noGrp="1"/>
          </p:cNvSpPr>
          <p:nvPr>
            <p:ph type="ftr"/>
          </p:nvPr>
        </p:nvSpPr>
        <p:spPr>
          <a:xfrm>
            <a:off x="0" y="10157400"/>
            <a:ext cx="3280680" cy="534240"/>
          </a:xfrm>
          <a:prstGeom prst="rect">
            <a:avLst/>
          </a:prstGeom>
        </p:spPr>
        <p:txBody>
          <a:bodyPr lIns="0" tIns="0" rIns="0" bIns="0" anchor="b">
            <a:noAutofit/>
          </a:bodyPr>
          <a:lstStyle/>
          <a:p>
            <a:r>
              <a:rPr lang="ru-RU" sz="1400" b="0" strike="noStrike" spc="-1">
                <a:latin typeface="Times New Roman"/>
              </a:rPr>
              <a:t>&lt;нижний колонтитул&gt;</a:t>
            </a:r>
          </a:p>
        </p:txBody>
      </p:sp>
      <p:sp>
        <p:nvSpPr>
          <p:cNvPr id="87" name="PlaceHolder 6"/>
          <p:cNvSpPr>
            <a:spLocks noGrp="1"/>
          </p:cNvSpPr>
          <p:nvPr>
            <p:ph type="sldNum"/>
          </p:nvPr>
        </p:nvSpPr>
        <p:spPr>
          <a:xfrm>
            <a:off x="4278960" y="10157400"/>
            <a:ext cx="3280680" cy="534240"/>
          </a:xfrm>
          <a:prstGeom prst="rect">
            <a:avLst/>
          </a:prstGeom>
        </p:spPr>
        <p:txBody>
          <a:bodyPr lIns="0" tIns="0" rIns="0" bIns="0" anchor="b">
            <a:noAutofit/>
          </a:bodyPr>
          <a:lstStyle/>
          <a:p>
            <a:pPr algn="r"/>
            <a:fld id="{8DDB65EE-30D9-428C-AE81-D457487DF907}" type="slidenum">
              <a:rPr lang="ru-RU" sz="1400" b="0" strike="noStrike" spc="-1">
                <a:latin typeface="Times New Roman"/>
              </a:rPr>
              <a:pPr algn="r"/>
              <a:t>‹#›</a:t>
            </a:fld>
            <a:endParaRPr lang="ru-RU" sz="1400" b="0" strike="noStrike" spc="-1">
              <a:latin typeface="Times New Roman"/>
            </a:endParaRPr>
          </a:p>
        </p:txBody>
      </p:sp>
    </p:spTree>
    <p:extLst>
      <p:ext uri="{BB962C8B-B14F-4D97-AF65-F5344CB8AC3E}">
        <p14:creationId xmlns:p14="http://schemas.microsoft.com/office/powerpoint/2010/main" val="2713304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 name="PlaceHolder 1"/>
          <p:cNvSpPr>
            <a:spLocks noGrp="1" noRot="1" noChangeAspect="1"/>
          </p:cNvSpPr>
          <p:nvPr>
            <p:ph type="sldImg"/>
          </p:nvPr>
        </p:nvSpPr>
        <p:spPr>
          <a:xfrm>
            <a:off x="79375" y="739775"/>
            <a:ext cx="6577013" cy="3700463"/>
          </a:xfrm>
          <a:prstGeom prst="rect">
            <a:avLst/>
          </a:prstGeom>
        </p:spPr>
      </p:sp>
      <p:sp>
        <p:nvSpPr>
          <p:cNvPr id="407" name="PlaceHolder 2"/>
          <p:cNvSpPr>
            <a:spLocks noGrp="1"/>
          </p:cNvSpPr>
          <p:nvPr>
            <p:ph type="body"/>
          </p:nvPr>
        </p:nvSpPr>
        <p:spPr>
          <a:xfrm>
            <a:off x="673200" y="4686480"/>
            <a:ext cx="5390640" cy="4441320"/>
          </a:xfrm>
          <a:prstGeom prst="rect">
            <a:avLst/>
          </a:prstGeom>
        </p:spPr>
        <p:txBody>
          <a:bodyPr lIns="90720" tIns="45360" rIns="90720" bIns="45360">
            <a:normAutofit/>
          </a:bodyPr>
          <a:lstStyle/>
          <a:p>
            <a:endParaRPr lang="ru-RU" sz="2000" b="0" strike="noStrike" spc="-1">
              <a:latin typeface="Arial"/>
            </a:endParaRPr>
          </a:p>
        </p:txBody>
      </p:sp>
      <p:sp>
        <p:nvSpPr>
          <p:cNvPr id="408" name="TextShape 3"/>
          <p:cNvSpPr txBox="1"/>
          <p:nvPr/>
        </p:nvSpPr>
        <p:spPr>
          <a:xfrm>
            <a:off x="3816360" y="9374040"/>
            <a:ext cx="2917440" cy="491760"/>
          </a:xfrm>
          <a:prstGeom prst="rect">
            <a:avLst/>
          </a:prstGeom>
          <a:noFill/>
          <a:ln w="9360">
            <a:noFill/>
          </a:ln>
        </p:spPr>
        <p:txBody>
          <a:bodyPr lIns="90720" tIns="45360" rIns="90720" bIns="45360" anchor="b">
            <a:noAutofit/>
          </a:bodyPr>
          <a:lstStyle/>
          <a:p>
            <a:pPr algn="r">
              <a:lnSpc>
                <a:spcPct val="100000"/>
              </a:lnSpc>
            </a:pPr>
            <a:fld id="{4A0FBD82-8777-4F72-B54A-9C9CE85F4FDF}" type="slidenum">
              <a:rPr lang="ru-RU" sz="1200" b="0" strike="noStrike" spc="-1">
                <a:solidFill>
                  <a:srgbClr val="000000"/>
                </a:solidFill>
                <a:latin typeface="Arial"/>
                <a:ea typeface="+mn-ea"/>
              </a:rPr>
              <a:pPr algn="r">
                <a:lnSpc>
                  <a:spcPct val="100000"/>
                </a:lnSpc>
              </a:pPr>
              <a:t>4</a:t>
            </a:fld>
            <a:endParaRPr lang="ru-RU" sz="1200" b="0" strike="noStrike" spc="-1">
              <a:latin typeface="Times New Roman"/>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 name="PlaceHolder 1"/>
          <p:cNvSpPr>
            <a:spLocks noGrp="1" noRot="1" noChangeAspect="1"/>
          </p:cNvSpPr>
          <p:nvPr>
            <p:ph type="sldImg"/>
          </p:nvPr>
        </p:nvSpPr>
        <p:spPr>
          <a:xfrm>
            <a:off x="79375" y="739775"/>
            <a:ext cx="6578600" cy="3700463"/>
          </a:xfrm>
          <a:prstGeom prst="rect">
            <a:avLst/>
          </a:prstGeom>
        </p:spPr>
      </p:sp>
      <p:sp>
        <p:nvSpPr>
          <p:cNvPr id="431" name="PlaceHolder 2"/>
          <p:cNvSpPr>
            <a:spLocks noGrp="1"/>
          </p:cNvSpPr>
          <p:nvPr>
            <p:ph type="body"/>
          </p:nvPr>
        </p:nvSpPr>
        <p:spPr>
          <a:xfrm>
            <a:off x="673200" y="4687920"/>
            <a:ext cx="5389200" cy="4439880"/>
          </a:xfrm>
          <a:prstGeom prst="rect">
            <a:avLst/>
          </a:prstGeom>
        </p:spPr>
        <p:txBody>
          <a:bodyPr>
            <a:noAutofit/>
          </a:bodyPr>
          <a:lstStyle/>
          <a:p>
            <a:endParaRPr lang="ru-RU" sz="2000" b="0" strike="noStrike" spc="-1">
              <a:latin typeface="Arial"/>
            </a:endParaRPr>
          </a:p>
        </p:txBody>
      </p:sp>
      <p:sp>
        <p:nvSpPr>
          <p:cNvPr id="432" name="CustomShape 3"/>
          <p:cNvSpPr/>
          <p:nvPr/>
        </p:nvSpPr>
        <p:spPr>
          <a:xfrm>
            <a:off x="3814920" y="9372600"/>
            <a:ext cx="2918880" cy="49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ED1CE90-567C-450F-8DDA-2C3F86B01CD1}" type="slidenum">
              <a:rPr lang="ru-RU" sz="1200" b="0" strike="noStrike" spc="-1">
                <a:solidFill>
                  <a:srgbClr val="000000"/>
                </a:solidFill>
                <a:latin typeface="Calibri"/>
                <a:ea typeface="+mn-ea"/>
              </a:rPr>
              <a:pPr algn="r">
                <a:lnSpc>
                  <a:spcPct val="100000"/>
                </a:lnSpc>
              </a:pPr>
              <a:t>32</a:t>
            </a:fld>
            <a:endParaRPr lang="ru-RU" sz="12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 name="CustomShape 1"/>
          <p:cNvSpPr/>
          <p:nvPr/>
        </p:nvSpPr>
        <p:spPr>
          <a:xfrm>
            <a:off x="3782880" y="10175760"/>
            <a:ext cx="2892240" cy="537840"/>
          </a:xfrm>
          <a:prstGeom prst="rect">
            <a:avLst/>
          </a:prstGeom>
          <a:noFill/>
          <a:ln w="9360">
            <a:noFill/>
          </a:ln>
        </p:spPr>
        <p:style>
          <a:lnRef idx="0">
            <a:scrgbClr r="0" g="0" b="0"/>
          </a:lnRef>
          <a:fillRef idx="0">
            <a:scrgbClr r="0" g="0" b="0"/>
          </a:fillRef>
          <a:effectRef idx="0">
            <a:scrgbClr r="0" g="0" b="0"/>
          </a:effectRef>
          <a:fontRef idx="minor"/>
        </p:style>
        <p:txBody>
          <a:bodyPr lIns="95400" tIns="47520" rIns="95400" bIns="47520" anchor="b">
            <a:noAutofit/>
          </a:bodyPr>
          <a:lstStyle/>
          <a:p>
            <a:pPr algn="r">
              <a:lnSpc>
                <a:spcPct val="100000"/>
              </a:lnSpc>
            </a:pPr>
            <a:fld id="{78399D2A-0D52-4485-B18B-97E4E7F1B9BE}" type="slidenum">
              <a:rPr lang="ru-RU" sz="1200" b="0" strike="noStrike" spc="-1">
                <a:solidFill>
                  <a:srgbClr val="000000"/>
                </a:solidFill>
                <a:latin typeface="Arial"/>
                <a:ea typeface="+mn-ea"/>
              </a:rPr>
              <a:pPr algn="r">
                <a:lnSpc>
                  <a:spcPct val="100000"/>
                </a:lnSpc>
              </a:pPr>
              <a:t>33</a:t>
            </a:fld>
            <a:endParaRPr lang="ru-RU" sz="1200" b="0" strike="noStrike" spc="-1">
              <a:latin typeface="Arial"/>
            </a:endParaRPr>
          </a:p>
        </p:txBody>
      </p:sp>
      <p:sp>
        <p:nvSpPr>
          <p:cNvPr id="401" name="PlaceHolder 2"/>
          <p:cNvSpPr>
            <a:spLocks noGrp="1" noRot="1" noChangeAspect="1"/>
          </p:cNvSpPr>
          <p:nvPr>
            <p:ph type="sldImg"/>
          </p:nvPr>
        </p:nvSpPr>
        <p:spPr>
          <a:xfrm>
            <a:off x="-231775" y="803275"/>
            <a:ext cx="7142163" cy="4017963"/>
          </a:xfrm>
          <a:prstGeom prst="rect">
            <a:avLst/>
          </a:prstGeom>
        </p:spPr>
      </p:sp>
      <p:sp>
        <p:nvSpPr>
          <p:cNvPr id="402" name="PlaceHolder 3"/>
          <p:cNvSpPr>
            <a:spLocks noGrp="1"/>
          </p:cNvSpPr>
          <p:nvPr>
            <p:ph type="body"/>
          </p:nvPr>
        </p:nvSpPr>
        <p:spPr>
          <a:xfrm>
            <a:off x="666720" y="5089680"/>
            <a:ext cx="5341680" cy="4820760"/>
          </a:xfrm>
          <a:prstGeom prst="rect">
            <a:avLst/>
          </a:prstGeom>
        </p:spPr>
        <p:txBody>
          <a:bodyPr lIns="91800" rIns="91800">
            <a:noAutofit/>
          </a:bodyPr>
          <a:lstStyle/>
          <a:p>
            <a:endParaRPr lang="ru-RU"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ustomShape 1"/>
          <p:cNvSpPr/>
          <p:nvPr/>
        </p:nvSpPr>
        <p:spPr>
          <a:xfrm>
            <a:off x="3814920" y="9372600"/>
            <a:ext cx="2918520" cy="49284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27A2B2E5-6905-4BCC-89C7-BBB7DF3D8399}" type="slidenum">
              <a:rPr lang="ru-RU" sz="1200" b="0" strike="noStrike" spc="-1">
                <a:solidFill>
                  <a:srgbClr val="000000"/>
                </a:solidFill>
                <a:latin typeface="Arial Unicode MS"/>
                <a:ea typeface="+mn-ea"/>
              </a:rPr>
              <a:pPr algn="r">
                <a:lnSpc>
                  <a:spcPct val="100000"/>
                </a:lnSpc>
              </a:pPr>
              <a:t>14</a:t>
            </a:fld>
            <a:endParaRPr lang="ru-RU" sz="1200" b="0" strike="noStrike" spc="-1">
              <a:latin typeface="Arial"/>
            </a:endParaRPr>
          </a:p>
        </p:txBody>
      </p:sp>
      <p:sp>
        <p:nvSpPr>
          <p:cNvPr id="410" name="PlaceHolder 2"/>
          <p:cNvSpPr>
            <a:spLocks noGrp="1" noRot="1" noChangeAspect="1"/>
          </p:cNvSpPr>
          <p:nvPr>
            <p:ph type="sldImg"/>
          </p:nvPr>
        </p:nvSpPr>
        <p:spPr>
          <a:xfrm>
            <a:off x="79375" y="738188"/>
            <a:ext cx="6580188" cy="3702050"/>
          </a:xfrm>
          <a:prstGeom prst="rect">
            <a:avLst/>
          </a:prstGeom>
        </p:spPr>
      </p:sp>
      <p:sp>
        <p:nvSpPr>
          <p:cNvPr id="411" name="PlaceHolder 3"/>
          <p:cNvSpPr>
            <a:spLocks noGrp="1"/>
          </p:cNvSpPr>
          <p:nvPr>
            <p:ph type="body"/>
          </p:nvPr>
        </p:nvSpPr>
        <p:spPr>
          <a:xfrm>
            <a:off x="673200" y="4687920"/>
            <a:ext cx="5388840" cy="4440960"/>
          </a:xfrm>
          <a:prstGeom prst="rect">
            <a:avLst/>
          </a:prstGeom>
        </p:spPr>
        <p:txBody>
          <a:bodyPr lIns="90720" tIns="45360" rIns="90720" bIns="45360">
            <a:noAutofit/>
          </a:bodyPr>
          <a:lstStyle/>
          <a:p>
            <a:endParaRPr lang="ru-RU"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Образ слайда 1"/>
          <p:cNvSpPr>
            <a:spLocks noGrp="1" noRot="1" noChangeAspect="1" noTextEdit="1"/>
          </p:cNvSpPr>
          <p:nvPr>
            <p:ph type="sldImg"/>
          </p:nvPr>
        </p:nvSpPr>
        <p:spPr>
          <a:xfrm>
            <a:off x="79375" y="739775"/>
            <a:ext cx="6578600" cy="3700463"/>
          </a:xfrm>
          <a:ln/>
        </p:spPr>
      </p:sp>
      <p:sp>
        <p:nvSpPr>
          <p:cNvPr id="761858" name="Заметки 2"/>
          <p:cNvSpPr>
            <a:spLocks noGrp="1"/>
          </p:cNvSpPr>
          <p:nvPr>
            <p:ph type="body" idx="1"/>
          </p:nvPr>
        </p:nvSpPr>
        <p:spPr>
          <a:xfrm>
            <a:off x="673100" y="4687888"/>
            <a:ext cx="5389563" cy="4440237"/>
          </a:xfrm>
          <a:noFill/>
          <a:ln/>
        </p:spPr>
        <p:txBody>
          <a:bodyPr lIns="91440" tIns="45720" rIns="91440" bIns="45720"/>
          <a:lstStyle/>
          <a:p>
            <a:pPr>
              <a:spcBef>
                <a:spcPct val="0"/>
              </a:spcBef>
            </a:pPr>
            <a:endParaRPr lang="ru-RU" altLang="ru-RU" smtClean="0"/>
          </a:p>
        </p:txBody>
      </p:sp>
      <p:sp>
        <p:nvSpPr>
          <p:cNvPr id="761859" name="Номер слайда 3"/>
          <p:cNvSpPr txBox="1">
            <a:spLocks noGrp="1"/>
          </p:cNvSpPr>
          <p:nvPr/>
        </p:nvSpPr>
        <p:spPr bwMode="auto">
          <a:xfrm>
            <a:off x="3814763" y="9372600"/>
            <a:ext cx="2919412" cy="493713"/>
          </a:xfrm>
          <a:prstGeom prst="rect">
            <a:avLst/>
          </a:prstGeom>
          <a:noFill/>
          <a:ln w="9525">
            <a:noFill/>
            <a:miter lim="800000"/>
            <a:headEnd/>
            <a:tailEnd/>
          </a:ln>
        </p:spPr>
        <p:txBody>
          <a:bodyPr anchor="b"/>
          <a:lstStyle/>
          <a:p>
            <a:pPr algn="r" eaLnBrk="0" hangingPunct="0"/>
            <a:fld id="{34FFDFD7-344F-4BB7-90DF-BD18F72D4122}" type="slidenum">
              <a:rPr lang="ru-RU" altLang="ru-RU" sz="1200">
                <a:solidFill>
                  <a:srgbClr val="000000"/>
                </a:solidFill>
                <a:latin typeface="Calibri" pitchFamily="34" charset="0"/>
              </a:rPr>
              <a:pPr algn="r" eaLnBrk="0" hangingPunct="0"/>
              <a:t>22</a:t>
            </a:fld>
            <a:endParaRPr lang="ru-RU" altLang="ru-RU" sz="1200">
              <a:solidFill>
                <a:srgbClr val="000000"/>
              </a:solidFill>
              <a:latin typeface="Calibri" pitchFamily="34" charset="0"/>
            </a:endParaRPr>
          </a:p>
        </p:txBody>
      </p:sp>
    </p:spTree>
    <p:extLst>
      <p:ext uri="{BB962C8B-B14F-4D97-AF65-F5344CB8AC3E}">
        <p14:creationId xmlns:p14="http://schemas.microsoft.com/office/powerpoint/2010/main" val="37574245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Образ слайда 1"/>
          <p:cNvSpPr>
            <a:spLocks noGrp="1" noRot="1" noChangeAspect="1" noTextEdit="1"/>
          </p:cNvSpPr>
          <p:nvPr>
            <p:ph type="sldImg"/>
          </p:nvPr>
        </p:nvSpPr>
        <p:spPr>
          <a:xfrm>
            <a:off x="79375" y="739775"/>
            <a:ext cx="6578600" cy="3700463"/>
          </a:xfrm>
          <a:ln/>
        </p:spPr>
      </p:sp>
      <p:sp>
        <p:nvSpPr>
          <p:cNvPr id="761858" name="Заметки 2"/>
          <p:cNvSpPr>
            <a:spLocks noGrp="1"/>
          </p:cNvSpPr>
          <p:nvPr>
            <p:ph type="body" idx="1"/>
          </p:nvPr>
        </p:nvSpPr>
        <p:spPr>
          <a:xfrm>
            <a:off x="673100" y="4687888"/>
            <a:ext cx="5389563" cy="4440237"/>
          </a:xfrm>
          <a:noFill/>
          <a:ln/>
        </p:spPr>
        <p:txBody>
          <a:bodyPr lIns="91440" tIns="45720" rIns="91440" bIns="45720"/>
          <a:lstStyle/>
          <a:p>
            <a:pPr>
              <a:spcBef>
                <a:spcPct val="0"/>
              </a:spcBef>
            </a:pPr>
            <a:endParaRPr lang="ru-RU" altLang="ru-RU" smtClean="0"/>
          </a:p>
        </p:txBody>
      </p:sp>
      <p:sp>
        <p:nvSpPr>
          <p:cNvPr id="761859" name="Номер слайда 3"/>
          <p:cNvSpPr txBox="1">
            <a:spLocks noGrp="1"/>
          </p:cNvSpPr>
          <p:nvPr/>
        </p:nvSpPr>
        <p:spPr bwMode="auto">
          <a:xfrm>
            <a:off x="3814763" y="9372600"/>
            <a:ext cx="2919412" cy="493713"/>
          </a:xfrm>
          <a:prstGeom prst="rect">
            <a:avLst/>
          </a:prstGeom>
          <a:noFill/>
          <a:ln w="9525">
            <a:noFill/>
            <a:miter lim="800000"/>
            <a:headEnd/>
            <a:tailEnd/>
          </a:ln>
        </p:spPr>
        <p:txBody>
          <a:bodyPr anchor="b"/>
          <a:lstStyle/>
          <a:p>
            <a:pPr algn="r" eaLnBrk="0" hangingPunct="0"/>
            <a:fld id="{34FFDFD7-344F-4BB7-90DF-BD18F72D4122}" type="slidenum">
              <a:rPr lang="ru-RU" altLang="ru-RU" sz="1200">
                <a:solidFill>
                  <a:srgbClr val="000000"/>
                </a:solidFill>
                <a:latin typeface="Calibri" pitchFamily="34" charset="0"/>
              </a:rPr>
              <a:pPr algn="r" eaLnBrk="0" hangingPunct="0"/>
              <a:t>23</a:t>
            </a:fld>
            <a:endParaRPr lang="ru-RU" altLang="ru-RU" sz="1200">
              <a:solidFill>
                <a:srgbClr val="000000"/>
              </a:solidFill>
              <a:latin typeface="Calibri" pitchFamily="34" charset="0"/>
            </a:endParaRPr>
          </a:p>
        </p:txBody>
      </p:sp>
    </p:spTree>
    <p:extLst>
      <p:ext uri="{BB962C8B-B14F-4D97-AF65-F5344CB8AC3E}">
        <p14:creationId xmlns:p14="http://schemas.microsoft.com/office/powerpoint/2010/main" val="37574245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PlaceHolder 1"/>
          <p:cNvSpPr>
            <a:spLocks noGrp="1" noRot="1" noChangeAspect="1"/>
          </p:cNvSpPr>
          <p:nvPr>
            <p:ph type="sldImg"/>
          </p:nvPr>
        </p:nvSpPr>
        <p:spPr>
          <a:xfrm>
            <a:off x="79375" y="739775"/>
            <a:ext cx="6578600" cy="3700463"/>
          </a:xfrm>
          <a:prstGeom prst="rect">
            <a:avLst/>
          </a:prstGeom>
        </p:spPr>
      </p:sp>
      <p:sp>
        <p:nvSpPr>
          <p:cNvPr id="416" name="PlaceHolder 2"/>
          <p:cNvSpPr>
            <a:spLocks noGrp="1"/>
          </p:cNvSpPr>
          <p:nvPr>
            <p:ph type="body"/>
          </p:nvPr>
        </p:nvSpPr>
        <p:spPr>
          <a:xfrm>
            <a:off x="673200" y="4687920"/>
            <a:ext cx="5389200" cy="4439880"/>
          </a:xfrm>
          <a:prstGeom prst="rect">
            <a:avLst/>
          </a:prstGeom>
        </p:spPr>
        <p:txBody>
          <a:bodyPr>
            <a:noAutofit/>
          </a:bodyPr>
          <a:lstStyle/>
          <a:p>
            <a:endParaRPr lang="ru-RU" sz="2000" b="0" strike="noStrike" spc="-1">
              <a:latin typeface="Arial"/>
            </a:endParaRPr>
          </a:p>
        </p:txBody>
      </p:sp>
      <p:sp>
        <p:nvSpPr>
          <p:cNvPr id="417" name="CustomShape 3"/>
          <p:cNvSpPr/>
          <p:nvPr/>
        </p:nvSpPr>
        <p:spPr>
          <a:xfrm>
            <a:off x="3814920" y="9372600"/>
            <a:ext cx="2918880" cy="49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0E8B559-51B0-4D48-AD0A-369D6F2DCC8A}" type="slidenum">
              <a:rPr lang="ru-RU" sz="1200" b="0" strike="noStrike" spc="-1">
                <a:solidFill>
                  <a:srgbClr val="000000"/>
                </a:solidFill>
                <a:latin typeface="Calibri"/>
                <a:ea typeface="+mn-ea"/>
              </a:rPr>
              <a:pPr algn="r">
                <a:lnSpc>
                  <a:spcPct val="100000"/>
                </a:lnSpc>
              </a:pPr>
              <a:t>25</a:t>
            </a:fld>
            <a:endParaRPr lang="ru-RU" sz="12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 name="PlaceHolder 1"/>
          <p:cNvSpPr>
            <a:spLocks noGrp="1" noRot="1" noChangeAspect="1"/>
          </p:cNvSpPr>
          <p:nvPr>
            <p:ph type="sldImg"/>
          </p:nvPr>
        </p:nvSpPr>
        <p:spPr>
          <a:xfrm>
            <a:off x="79375" y="739775"/>
            <a:ext cx="6578600" cy="3700463"/>
          </a:xfrm>
          <a:prstGeom prst="rect">
            <a:avLst/>
          </a:prstGeom>
        </p:spPr>
      </p:sp>
      <p:sp>
        <p:nvSpPr>
          <p:cNvPr id="419" name="PlaceHolder 2"/>
          <p:cNvSpPr>
            <a:spLocks noGrp="1"/>
          </p:cNvSpPr>
          <p:nvPr>
            <p:ph type="body"/>
          </p:nvPr>
        </p:nvSpPr>
        <p:spPr>
          <a:xfrm>
            <a:off x="673200" y="4687920"/>
            <a:ext cx="5389200" cy="4439880"/>
          </a:xfrm>
          <a:prstGeom prst="rect">
            <a:avLst/>
          </a:prstGeom>
        </p:spPr>
        <p:txBody>
          <a:bodyPr>
            <a:noAutofit/>
          </a:bodyPr>
          <a:lstStyle/>
          <a:p>
            <a:endParaRPr lang="ru-RU" sz="2000" b="0" strike="noStrike" spc="-1">
              <a:latin typeface="Arial"/>
            </a:endParaRPr>
          </a:p>
        </p:txBody>
      </p:sp>
      <p:sp>
        <p:nvSpPr>
          <p:cNvPr id="420" name="CustomShape 3"/>
          <p:cNvSpPr/>
          <p:nvPr/>
        </p:nvSpPr>
        <p:spPr>
          <a:xfrm>
            <a:off x="3814920" y="9372600"/>
            <a:ext cx="2918880" cy="49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A03963B9-D012-478D-98FB-6D90E485C845}" type="slidenum">
              <a:rPr lang="ru-RU" sz="1200" b="0" strike="noStrike" spc="-1">
                <a:solidFill>
                  <a:srgbClr val="000000"/>
                </a:solidFill>
                <a:latin typeface="Calibri"/>
                <a:ea typeface="+mn-ea"/>
              </a:rPr>
              <a:pPr algn="r">
                <a:lnSpc>
                  <a:spcPct val="100000"/>
                </a:lnSpc>
              </a:pPr>
              <a:t>28</a:t>
            </a:fld>
            <a:endParaRPr lang="ru-RU" sz="12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 name="PlaceHolder 1"/>
          <p:cNvSpPr>
            <a:spLocks noGrp="1" noRot="1" noChangeAspect="1"/>
          </p:cNvSpPr>
          <p:nvPr>
            <p:ph type="sldImg"/>
          </p:nvPr>
        </p:nvSpPr>
        <p:spPr>
          <a:xfrm>
            <a:off x="79375" y="739775"/>
            <a:ext cx="6578600" cy="3700463"/>
          </a:xfrm>
          <a:prstGeom prst="rect">
            <a:avLst/>
          </a:prstGeom>
        </p:spPr>
      </p:sp>
      <p:sp>
        <p:nvSpPr>
          <p:cNvPr id="422" name="PlaceHolder 2"/>
          <p:cNvSpPr>
            <a:spLocks noGrp="1"/>
          </p:cNvSpPr>
          <p:nvPr>
            <p:ph type="body"/>
          </p:nvPr>
        </p:nvSpPr>
        <p:spPr>
          <a:xfrm>
            <a:off x="673200" y="4687920"/>
            <a:ext cx="5389200" cy="4439880"/>
          </a:xfrm>
          <a:prstGeom prst="rect">
            <a:avLst/>
          </a:prstGeom>
        </p:spPr>
        <p:txBody>
          <a:bodyPr>
            <a:noAutofit/>
          </a:bodyPr>
          <a:lstStyle/>
          <a:p>
            <a:endParaRPr lang="ru-RU" sz="2000" b="0" strike="noStrike" spc="-1">
              <a:latin typeface="Arial"/>
            </a:endParaRPr>
          </a:p>
        </p:txBody>
      </p:sp>
      <p:sp>
        <p:nvSpPr>
          <p:cNvPr id="423" name="CustomShape 3"/>
          <p:cNvSpPr/>
          <p:nvPr/>
        </p:nvSpPr>
        <p:spPr>
          <a:xfrm>
            <a:off x="3814920" y="9372600"/>
            <a:ext cx="2918880" cy="49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8C76B29-ABC7-4B76-83EF-3D30994D8333}" type="slidenum">
              <a:rPr lang="ru-RU" sz="1200" b="0" strike="noStrike" spc="-1">
                <a:solidFill>
                  <a:srgbClr val="000000"/>
                </a:solidFill>
                <a:latin typeface="Calibri"/>
                <a:ea typeface="+mn-ea"/>
              </a:rPr>
              <a:pPr algn="r">
                <a:lnSpc>
                  <a:spcPct val="100000"/>
                </a:lnSpc>
              </a:pPr>
              <a:t>29</a:t>
            </a:fld>
            <a:endParaRPr lang="ru-RU" sz="12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 name="PlaceHolder 1"/>
          <p:cNvSpPr>
            <a:spLocks noGrp="1" noRot="1" noChangeAspect="1"/>
          </p:cNvSpPr>
          <p:nvPr>
            <p:ph type="sldImg"/>
          </p:nvPr>
        </p:nvSpPr>
        <p:spPr>
          <a:xfrm>
            <a:off x="79375" y="739775"/>
            <a:ext cx="6578600" cy="3700463"/>
          </a:xfrm>
          <a:prstGeom prst="rect">
            <a:avLst/>
          </a:prstGeom>
        </p:spPr>
      </p:sp>
      <p:sp>
        <p:nvSpPr>
          <p:cNvPr id="425" name="PlaceHolder 2"/>
          <p:cNvSpPr>
            <a:spLocks noGrp="1"/>
          </p:cNvSpPr>
          <p:nvPr>
            <p:ph type="body"/>
          </p:nvPr>
        </p:nvSpPr>
        <p:spPr>
          <a:xfrm>
            <a:off x="673200" y="4687920"/>
            <a:ext cx="5389200" cy="4439880"/>
          </a:xfrm>
          <a:prstGeom prst="rect">
            <a:avLst/>
          </a:prstGeom>
        </p:spPr>
        <p:txBody>
          <a:bodyPr>
            <a:noAutofit/>
          </a:bodyPr>
          <a:lstStyle/>
          <a:p>
            <a:endParaRPr lang="ru-RU" sz="2000" b="0" strike="noStrike" spc="-1">
              <a:latin typeface="Arial"/>
            </a:endParaRPr>
          </a:p>
        </p:txBody>
      </p:sp>
      <p:sp>
        <p:nvSpPr>
          <p:cNvPr id="426" name="CustomShape 3"/>
          <p:cNvSpPr/>
          <p:nvPr/>
        </p:nvSpPr>
        <p:spPr>
          <a:xfrm>
            <a:off x="3814920" y="9372600"/>
            <a:ext cx="2918880" cy="49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F79C98BB-67AC-462E-A96D-B010B7039FDA}" type="slidenum">
              <a:rPr lang="ru-RU" sz="1200" b="0" strike="noStrike" spc="-1">
                <a:solidFill>
                  <a:srgbClr val="000000"/>
                </a:solidFill>
                <a:latin typeface="Calibri"/>
                <a:ea typeface="+mn-ea"/>
              </a:rPr>
              <a:pPr algn="r">
                <a:lnSpc>
                  <a:spcPct val="100000"/>
                </a:lnSpc>
              </a:pPr>
              <a:t>30</a:t>
            </a:fld>
            <a:endParaRPr lang="ru-RU" sz="12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PlaceHolder 1"/>
          <p:cNvSpPr>
            <a:spLocks noGrp="1" noRot="1" noChangeAspect="1"/>
          </p:cNvSpPr>
          <p:nvPr>
            <p:ph type="sldImg"/>
          </p:nvPr>
        </p:nvSpPr>
        <p:spPr>
          <a:xfrm>
            <a:off x="79375" y="739775"/>
            <a:ext cx="6578600" cy="3700463"/>
          </a:xfrm>
          <a:prstGeom prst="rect">
            <a:avLst/>
          </a:prstGeom>
        </p:spPr>
      </p:sp>
      <p:sp>
        <p:nvSpPr>
          <p:cNvPr id="428" name="PlaceHolder 2"/>
          <p:cNvSpPr>
            <a:spLocks noGrp="1"/>
          </p:cNvSpPr>
          <p:nvPr>
            <p:ph type="body"/>
          </p:nvPr>
        </p:nvSpPr>
        <p:spPr>
          <a:xfrm>
            <a:off x="673200" y="4687920"/>
            <a:ext cx="5389200" cy="4439880"/>
          </a:xfrm>
          <a:prstGeom prst="rect">
            <a:avLst/>
          </a:prstGeom>
        </p:spPr>
        <p:txBody>
          <a:bodyPr>
            <a:noAutofit/>
          </a:bodyPr>
          <a:lstStyle/>
          <a:p>
            <a:endParaRPr lang="ru-RU" sz="2000" b="0" strike="noStrike" spc="-1">
              <a:latin typeface="Arial"/>
            </a:endParaRPr>
          </a:p>
        </p:txBody>
      </p:sp>
      <p:sp>
        <p:nvSpPr>
          <p:cNvPr id="429" name="CustomShape 3"/>
          <p:cNvSpPr/>
          <p:nvPr/>
        </p:nvSpPr>
        <p:spPr>
          <a:xfrm>
            <a:off x="3814920" y="9372600"/>
            <a:ext cx="2918880" cy="4932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pPr>
            <a:fld id="{423B1DE3-3073-454F-9A39-D619D9A96C42}" type="slidenum">
              <a:rPr lang="ru-RU" sz="1200" b="0" strike="noStrike" spc="-1">
                <a:solidFill>
                  <a:srgbClr val="000000"/>
                </a:solidFill>
                <a:latin typeface="Calibri"/>
                <a:ea typeface="+mn-ea"/>
              </a:rPr>
              <a:pPr algn="r">
                <a:lnSpc>
                  <a:spcPct val="100000"/>
                </a:lnSpc>
              </a:pPr>
              <a:t>31</a:t>
            </a:fld>
            <a:endParaRPr lang="ru-RU" sz="12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27" name="PlaceHolder 2"/>
          <p:cNvSpPr>
            <a:spLocks noGrp="1"/>
          </p:cNvSpPr>
          <p:nvPr>
            <p:ph type="body"/>
          </p:nvPr>
        </p:nvSpPr>
        <p:spPr>
          <a:xfrm>
            <a:off x="457200" y="1203480"/>
            <a:ext cx="822924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28" name="PlaceHolder 3"/>
          <p:cNvSpPr>
            <a:spLocks noGrp="1"/>
          </p:cNvSpPr>
          <p:nvPr>
            <p:ph type="body"/>
          </p:nvPr>
        </p:nvSpPr>
        <p:spPr>
          <a:xfrm>
            <a:off x="457200" y="2761920"/>
            <a:ext cx="8229240" cy="142272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30"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31"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32"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33" name="PlaceHolder 5"/>
          <p:cNvSpPr>
            <a:spLocks noGrp="1"/>
          </p:cNvSpPr>
          <p:nvPr>
            <p:ph type="body"/>
          </p:nvPr>
        </p:nvSpPr>
        <p:spPr>
          <a:xfrm>
            <a:off x="4674240" y="276192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35" name="PlaceHolder 2"/>
          <p:cNvSpPr>
            <a:spLocks noGrp="1"/>
          </p:cNvSpPr>
          <p:nvPr>
            <p:ph type="body"/>
          </p:nvPr>
        </p:nvSpPr>
        <p:spPr>
          <a:xfrm>
            <a:off x="457200" y="1203480"/>
            <a:ext cx="2649600" cy="1422720"/>
          </a:xfrm>
          <a:prstGeom prst="rect">
            <a:avLst/>
          </a:prstGeom>
        </p:spPr>
        <p:txBody>
          <a:bodyPr lIns="0" tIns="0" rIns="0" bIns="0">
            <a:normAutofit fontScale="56000"/>
          </a:bodyPr>
          <a:lstStyle/>
          <a:p>
            <a:endParaRPr lang="ru-RU" sz="2900" b="0" strike="noStrike" spc="-1">
              <a:solidFill>
                <a:srgbClr val="000000"/>
              </a:solidFill>
              <a:latin typeface="Arial"/>
            </a:endParaRPr>
          </a:p>
        </p:txBody>
      </p:sp>
      <p:sp>
        <p:nvSpPr>
          <p:cNvPr id="36" name="PlaceHolder 3"/>
          <p:cNvSpPr>
            <a:spLocks noGrp="1"/>
          </p:cNvSpPr>
          <p:nvPr>
            <p:ph type="body"/>
          </p:nvPr>
        </p:nvSpPr>
        <p:spPr>
          <a:xfrm>
            <a:off x="3239640" y="1203480"/>
            <a:ext cx="2649600" cy="1422720"/>
          </a:xfrm>
          <a:prstGeom prst="rect">
            <a:avLst/>
          </a:prstGeom>
        </p:spPr>
        <p:txBody>
          <a:bodyPr lIns="0" tIns="0" rIns="0" bIns="0">
            <a:normAutofit fontScale="56000"/>
          </a:bodyPr>
          <a:lstStyle/>
          <a:p>
            <a:endParaRPr lang="ru-RU" sz="2900" b="0" strike="noStrike" spc="-1">
              <a:solidFill>
                <a:srgbClr val="000000"/>
              </a:solidFill>
              <a:latin typeface="Arial"/>
            </a:endParaRPr>
          </a:p>
        </p:txBody>
      </p:sp>
      <p:sp>
        <p:nvSpPr>
          <p:cNvPr id="37" name="PlaceHolder 4"/>
          <p:cNvSpPr>
            <a:spLocks noGrp="1"/>
          </p:cNvSpPr>
          <p:nvPr>
            <p:ph type="body"/>
          </p:nvPr>
        </p:nvSpPr>
        <p:spPr>
          <a:xfrm>
            <a:off x="6022080" y="1203480"/>
            <a:ext cx="2649600" cy="1422720"/>
          </a:xfrm>
          <a:prstGeom prst="rect">
            <a:avLst/>
          </a:prstGeom>
        </p:spPr>
        <p:txBody>
          <a:bodyPr lIns="0" tIns="0" rIns="0" bIns="0">
            <a:normAutofit fontScale="56000"/>
          </a:bodyPr>
          <a:lstStyle/>
          <a:p>
            <a:endParaRPr lang="ru-RU" sz="2900" b="0" strike="noStrike" spc="-1">
              <a:solidFill>
                <a:srgbClr val="000000"/>
              </a:solidFill>
              <a:latin typeface="Arial"/>
            </a:endParaRPr>
          </a:p>
        </p:txBody>
      </p:sp>
      <p:sp>
        <p:nvSpPr>
          <p:cNvPr id="38" name="PlaceHolder 5"/>
          <p:cNvSpPr>
            <a:spLocks noGrp="1"/>
          </p:cNvSpPr>
          <p:nvPr>
            <p:ph type="body"/>
          </p:nvPr>
        </p:nvSpPr>
        <p:spPr>
          <a:xfrm>
            <a:off x="457200" y="2761920"/>
            <a:ext cx="2649600" cy="1422720"/>
          </a:xfrm>
          <a:prstGeom prst="rect">
            <a:avLst/>
          </a:prstGeom>
        </p:spPr>
        <p:txBody>
          <a:bodyPr lIns="0" tIns="0" rIns="0" bIns="0">
            <a:normAutofit fontScale="56000"/>
          </a:bodyPr>
          <a:lstStyle/>
          <a:p>
            <a:endParaRPr lang="ru-RU" sz="2900" b="0" strike="noStrike" spc="-1">
              <a:solidFill>
                <a:srgbClr val="000000"/>
              </a:solidFill>
              <a:latin typeface="Arial"/>
            </a:endParaRPr>
          </a:p>
        </p:txBody>
      </p:sp>
      <p:sp>
        <p:nvSpPr>
          <p:cNvPr id="39" name="PlaceHolder 6"/>
          <p:cNvSpPr>
            <a:spLocks noGrp="1"/>
          </p:cNvSpPr>
          <p:nvPr>
            <p:ph type="body"/>
          </p:nvPr>
        </p:nvSpPr>
        <p:spPr>
          <a:xfrm>
            <a:off x="3239640" y="2761920"/>
            <a:ext cx="2649600" cy="1422720"/>
          </a:xfrm>
          <a:prstGeom prst="rect">
            <a:avLst/>
          </a:prstGeom>
        </p:spPr>
        <p:txBody>
          <a:bodyPr lIns="0" tIns="0" rIns="0" bIns="0">
            <a:normAutofit fontScale="56000"/>
          </a:bodyPr>
          <a:lstStyle/>
          <a:p>
            <a:endParaRPr lang="ru-RU" sz="2900" b="0" strike="noStrike" spc="-1">
              <a:solidFill>
                <a:srgbClr val="000000"/>
              </a:solidFill>
              <a:latin typeface="Arial"/>
            </a:endParaRPr>
          </a:p>
        </p:txBody>
      </p:sp>
      <p:sp>
        <p:nvSpPr>
          <p:cNvPr id="40" name="PlaceHolder 7"/>
          <p:cNvSpPr>
            <a:spLocks noGrp="1"/>
          </p:cNvSpPr>
          <p:nvPr>
            <p:ph type="body"/>
          </p:nvPr>
        </p:nvSpPr>
        <p:spPr>
          <a:xfrm>
            <a:off x="6022080" y="2761920"/>
            <a:ext cx="2649600" cy="1422720"/>
          </a:xfrm>
          <a:prstGeom prst="rect">
            <a:avLst/>
          </a:prstGeom>
        </p:spPr>
        <p:txBody>
          <a:bodyPr lIns="0" tIns="0" rIns="0" bIns="0">
            <a:normAutofit fontScale="56000"/>
          </a:bodyPr>
          <a:lstStyle/>
          <a:p>
            <a:endParaRPr lang="ru-RU" sz="2900" b="0" strike="noStrike" spc="-1">
              <a:solidFill>
                <a:srgbClr val="000000"/>
              </a:solidFill>
              <a:latin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dgm">
  <p:cSld name="Заголовок, схема или организационная диаграмм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06375"/>
            <a:ext cx="8229600" cy="857250"/>
          </a:xfrm>
        </p:spPr>
        <p:txBody>
          <a:bodyPr/>
          <a:lstStyle/>
          <a:p>
            <a:r>
              <a:rPr lang="ru-RU"/>
              <a:t>Образец заголовка</a:t>
            </a:r>
          </a:p>
        </p:txBody>
      </p:sp>
      <p:sp>
        <p:nvSpPr>
          <p:cNvPr id="3" name="Рисунок SmartArt 2"/>
          <p:cNvSpPr>
            <a:spLocks noGrp="1"/>
          </p:cNvSpPr>
          <p:nvPr>
            <p:ph type="dgm" idx="1"/>
          </p:nvPr>
        </p:nvSpPr>
        <p:spPr>
          <a:xfrm>
            <a:off x="457200" y="1200150"/>
            <a:ext cx="8229600" cy="3394075"/>
          </a:xfrm>
        </p:spPr>
        <p:txBody>
          <a:bodyPr/>
          <a:lstStyle/>
          <a:p>
            <a:pPr lvl="0"/>
            <a:endParaRPr lang="ru-RU" noProof="0"/>
          </a:p>
        </p:txBody>
      </p:sp>
      <p:sp>
        <p:nvSpPr>
          <p:cNvPr id="4" name="Rectangle 4">
            <a:extLst>
              <a:ext uri="{FF2B5EF4-FFF2-40B4-BE49-F238E27FC236}"/>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extLst>
          </p:cNvPr>
          <p:cNvSpPr>
            <a:spLocks noGrp="1" noChangeArrowheads="1"/>
          </p:cNvSpPr>
          <p:nvPr>
            <p:ph type="sldNum" sz="quarter" idx="12"/>
          </p:nvPr>
        </p:nvSpPr>
        <p:spPr>
          <a:ln/>
        </p:spPr>
        <p:txBody>
          <a:bodyPr/>
          <a:lstStyle>
            <a:lvl1pPr>
              <a:defRPr/>
            </a:lvl1pPr>
          </a:lstStyle>
          <a:p>
            <a:pPr>
              <a:defRPr/>
            </a:pPr>
            <a:fld id="{40830B01-C6D9-4125-9A5E-34CA843915EA}" type="slidenum">
              <a:rPr lang="ru-RU" altLang="ru-RU"/>
              <a:pPr>
                <a:defRPr/>
              </a:pPr>
              <a:t>‹#›</a:t>
            </a:fld>
            <a:endParaRPr lang="ru-RU" altLang="ru-RU"/>
          </a:p>
        </p:txBody>
      </p:sp>
    </p:spTree>
    <p:extLst>
      <p:ext uri="{BB962C8B-B14F-4D97-AF65-F5344CB8AC3E}">
        <p14:creationId xmlns:p14="http://schemas.microsoft.com/office/powerpoint/2010/main" val="39254888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6" name="PlaceHolder 2"/>
          <p:cNvSpPr>
            <a:spLocks noGrp="1"/>
          </p:cNvSpPr>
          <p:nvPr>
            <p:ph type="subTitle"/>
          </p:nvPr>
        </p:nvSpPr>
        <p:spPr>
          <a:xfrm>
            <a:off x="457200" y="1203480"/>
            <a:ext cx="8229240" cy="298296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8" name="PlaceHolder 2"/>
          <p:cNvSpPr>
            <a:spLocks noGrp="1"/>
          </p:cNvSpPr>
          <p:nvPr>
            <p:ph type="body"/>
          </p:nvPr>
        </p:nvSpPr>
        <p:spPr>
          <a:xfrm>
            <a:off x="457200" y="1203480"/>
            <a:ext cx="8229240" cy="298296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10"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11"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05200"/>
            <a:ext cx="8229240" cy="3981240"/>
          </a:xfrm>
          <a:prstGeom prst="rect">
            <a:avLst/>
          </a:prstGeom>
        </p:spPr>
        <p:txBody>
          <a:bodyPr lIns="0" tIns="0" rIns="0" bIns="0" anchor="ctr">
            <a:noAutofit/>
          </a:bodyPr>
          <a:lstStyle/>
          <a:p>
            <a:pPr algn="ctr"/>
            <a:endParaRPr lang="ru-RU"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15"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16" name="PlaceHolder 3"/>
          <p:cNvSpPr>
            <a:spLocks noGrp="1"/>
          </p:cNvSpPr>
          <p:nvPr>
            <p:ph type="body"/>
          </p:nvPr>
        </p:nvSpPr>
        <p:spPr>
          <a:xfrm>
            <a:off x="4674240" y="1203480"/>
            <a:ext cx="4015800" cy="298296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17" name="PlaceHolder 4"/>
          <p:cNvSpPr>
            <a:spLocks noGrp="1"/>
          </p:cNvSpPr>
          <p:nvPr>
            <p:ph type="body"/>
          </p:nvPr>
        </p:nvSpPr>
        <p:spPr>
          <a:xfrm>
            <a:off x="457200" y="276192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19" name="PlaceHolder 2"/>
          <p:cNvSpPr>
            <a:spLocks noGrp="1"/>
          </p:cNvSpPr>
          <p:nvPr>
            <p:ph type="body"/>
          </p:nvPr>
        </p:nvSpPr>
        <p:spPr>
          <a:xfrm>
            <a:off x="457200" y="1203480"/>
            <a:ext cx="4015800" cy="298296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20"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21" name="PlaceHolder 4"/>
          <p:cNvSpPr>
            <a:spLocks noGrp="1"/>
          </p:cNvSpPr>
          <p:nvPr>
            <p:ph type="body"/>
          </p:nvPr>
        </p:nvSpPr>
        <p:spPr>
          <a:xfrm>
            <a:off x="4674240" y="276192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05200"/>
            <a:ext cx="8229240" cy="858600"/>
          </a:xfrm>
          <a:prstGeom prst="rect">
            <a:avLst/>
          </a:prstGeom>
        </p:spPr>
        <p:txBody>
          <a:bodyPr lIns="0" tIns="0" rIns="0" bIns="0" anchor="ctr">
            <a:noAutofit/>
          </a:bodyPr>
          <a:lstStyle/>
          <a:p>
            <a:endParaRPr lang="ru-RU" sz="1600" b="0" strike="noStrike" spc="-1">
              <a:solidFill>
                <a:srgbClr val="FF0000"/>
              </a:solidFill>
              <a:latin typeface="Times New Roman"/>
            </a:endParaRPr>
          </a:p>
        </p:txBody>
      </p:sp>
      <p:sp>
        <p:nvSpPr>
          <p:cNvPr id="23" name="PlaceHolder 2"/>
          <p:cNvSpPr>
            <a:spLocks noGrp="1"/>
          </p:cNvSpPr>
          <p:nvPr>
            <p:ph type="body"/>
          </p:nvPr>
        </p:nvSpPr>
        <p:spPr>
          <a:xfrm>
            <a:off x="457200" y="120348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24" name="PlaceHolder 3"/>
          <p:cNvSpPr>
            <a:spLocks noGrp="1"/>
          </p:cNvSpPr>
          <p:nvPr>
            <p:ph type="body"/>
          </p:nvPr>
        </p:nvSpPr>
        <p:spPr>
          <a:xfrm>
            <a:off x="4674240" y="1203480"/>
            <a:ext cx="4015800" cy="1422720"/>
          </a:xfrm>
          <a:prstGeom prst="rect">
            <a:avLst/>
          </a:prstGeom>
        </p:spPr>
        <p:txBody>
          <a:bodyPr lIns="0" tIns="0" rIns="0" bIns="0">
            <a:normAutofit/>
          </a:bodyPr>
          <a:lstStyle/>
          <a:p>
            <a:endParaRPr lang="ru-RU" sz="2900" b="0" strike="noStrike" spc="-1">
              <a:solidFill>
                <a:srgbClr val="000000"/>
              </a:solidFill>
              <a:latin typeface="Arial"/>
            </a:endParaRPr>
          </a:p>
        </p:txBody>
      </p:sp>
      <p:sp>
        <p:nvSpPr>
          <p:cNvPr id="25" name="PlaceHolder 4"/>
          <p:cNvSpPr>
            <a:spLocks noGrp="1"/>
          </p:cNvSpPr>
          <p:nvPr>
            <p:ph type="body"/>
          </p:nvPr>
        </p:nvSpPr>
        <p:spPr>
          <a:xfrm>
            <a:off x="457200" y="2761920"/>
            <a:ext cx="8229240" cy="1422720"/>
          </a:xfrm>
          <a:prstGeom prst="rect">
            <a:avLst/>
          </a:prstGeom>
        </p:spPr>
        <p:txBody>
          <a:bodyPr lIns="0" tIns="0" rIns="0" bIns="0">
            <a:normAutofit/>
          </a:bodyPr>
          <a:lstStyle/>
          <a:p>
            <a:endParaRPr lang="ru-RU" sz="2900" b="0" strike="noStrike" spc="-1">
              <a:solidFill>
                <a:srgbClr val="000000"/>
              </a:solidFill>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66CCFF"/>
            </a:gs>
            <a:gs pos="100000">
              <a:srgbClr val="FFFFFF"/>
            </a:gs>
          </a:gsLst>
          <a:lin ang="2700000"/>
        </a:gradFill>
        <a:effectLst/>
      </p:bgPr>
    </p:bg>
    <p:spTree>
      <p:nvGrpSpPr>
        <p:cNvPr id="1" name=""/>
        <p:cNvGrpSpPr/>
        <p:nvPr/>
      </p:nvGrpSpPr>
      <p:grpSpPr>
        <a:xfrm>
          <a:off x="0" y="0"/>
          <a:ext cx="0" cy="0"/>
          <a:chOff x="0" y="0"/>
          <a:chExt cx="0" cy="0"/>
        </a:xfrm>
      </p:grpSpPr>
      <p:sp>
        <p:nvSpPr>
          <p:cNvPr id="5" name="PlaceHolder 1"/>
          <p:cNvSpPr>
            <a:spLocks noGrp="1"/>
          </p:cNvSpPr>
          <p:nvPr>
            <p:ph type="dt"/>
          </p:nvPr>
        </p:nvSpPr>
        <p:spPr>
          <a:xfrm>
            <a:off x="457200" y="4684680"/>
            <a:ext cx="2133360" cy="355320"/>
          </a:xfrm>
          <a:prstGeom prst="rect">
            <a:avLst/>
          </a:prstGeom>
        </p:spPr>
        <p:txBody>
          <a:bodyPr lIns="81360" tIns="40680" rIns="81360" bIns="40680">
            <a:noAutofit/>
          </a:bodyPr>
          <a:lstStyle/>
          <a:p>
            <a:endParaRPr lang="ru-RU" sz="2400" b="0" strike="noStrike" spc="-1">
              <a:latin typeface="Times New Roman"/>
            </a:endParaRPr>
          </a:p>
        </p:txBody>
      </p:sp>
      <p:sp>
        <p:nvSpPr>
          <p:cNvPr id="6" name="PlaceHolder 2"/>
          <p:cNvSpPr>
            <a:spLocks noGrp="1"/>
          </p:cNvSpPr>
          <p:nvPr>
            <p:ph type="ftr"/>
          </p:nvPr>
        </p:nvSpPr>
        <p:spPr>
          <a:xfrm>
            <a:off x="3124080" y="4684680"/>
            <a:ext cx="2895120" cy="355320"/>
          </a:xfrm>
          <a:prstGeom prst="rect">
            <a:avLst/>
          </a:prstGeom>
        </p:spPr>
        <p:txBody>
          <a:bodyPr lIns="81360" tIns="40680" rIns="81360" bIns="40680">
            <a:noAutofit/>
          </a:bodyPr>
          <a:lstStyle/>
          <a:p>
            <a:endParaRPr lang="ru-RU" sz="2400" b="0" strike="noStrike" spc="-1">
              <a:latin typeface="Times New Roman"/>
            </a:endParaRPr>
          </a:p>
        </p:txBody>
      </p:sp>
      <p:sp>
        <p:nvSpPr>
          <p:cNvPr id="2" name="PlaceHolder 3"/>
          <p:cNvSpPr>
            <a:spLocks noGrp="1"/>
          </p:cNvSpPr>
          <p:nvPr>
            <p:ph type="sldNum"/>
          </p:nvPr>
        </p:nvSpPr>
        <p:spPr>
          <a:xfrm>
            <a:off x="6553080" y="4684680"/>
            <a:ext cx="2133360" cy="355320"/>
          </a:xfrm>
          <a:prstGeom prst="rect">
            <a:avLst/>
          </a:prstGeom>
        </p:spPr>
        <p:txBody>
          <a:bodyPr lIns="81360" tIns="40680" rIns="81360" bIns="40680">
            <a:noAutofit/>
          </a:bodyPr>
          <a:lstStyle/>
          <a:p>
            <a:pPr algn="r">
              <a:lnSpc>
                <a:spcPct val="100000"/>
              </a:lnSpc>
            </a:pPr>
            <a:fld id="{EBD45ADC-E04B-4594-BC68-138F41B5C160}" type="slidenum">
              <a:rPr lang="ru-RU" sz="1200" b="0" strike="noStrike" spc="-1">
                <a:solidFill>
                  <a:srgbClr val="000000"/>
                </a:solidFill>
                <a:latin typeface="Arial"/>
              </a:rPr>
              <a:pPr algn="r">
                <a:lnSpc>
                  <a:spcPct val="100000"/>
                </a:lnSpc>
              </a:pPr>
              <a:t>‹#›</a:t>
            </a:fld>
            <a:endParaRPr lang="ru-RU" sz="1200" b="0" strike="noStrike" spc="-1">
              <a:latin typeface="Times New Roman"/>
            </a:endParaRPr>
          </a:p>
        </p:txBody>
      </p:sp>
      <p:sp>
        <p:nvSpPr>
          <p:cNvPr id="3" name="PlaceHolder 4"/>
          <p:cNvSpPr>
            <a:spLocks noGrp="1"/>
          </p:cNvSpPr>
          <p:nvPr>
            <p:ph type="title"/>
          </p:nvPr>
        </p:nvSpPr>
        <p:spPr>
          <a:xfrm>
            <a:off x="457200" y="205200"/>
            <a:ext cx="8229240" cy="858600"/>
          </a:xfrm>
          <a:prstGeom prst="rect">
            <a:avLst/>
          </a:prstGeom>
        </p:spPr>
        <p:txBody>
          <a:bodyPr lIns="0" tIns="0" rIns="0" bIns="0" anchor="ctr">
            <a:noAutofit/>
          </a:bodyPr>
          <a:lstStyle/>
          <a:p>
            <a:r>
              <a:rPr lang="ru-RU" sz="1600" b="0" strike="noStrike" spc="-1">
                <a:solidFill>
                  <a:srgbClr val="FF0000"/>
                </a:solidFill>
                <a:latin typeface="Times New Roman"/>
              </a:rPr>
              <a:t>Для правки текста заглавия щёлкните мышью</a:t>
            </a:r>
          </a:p>
        </p:txBody>
      </p:sp>
      <p:sp>
        <p:nvSpPr>
          <p:cNvPr id="4" name="PlaceHolder 5"/>
          <p:cNvSpPr>
            <a:spLocks noGrp="1"/>
          </p:cNvSpPr>
          <p:nvPr>
            <p:ph type="body"/>
          </p:nvPr>
        </p:nvSpPr>
        <p:spPr>
          <a:xfrm>
            <a:off x="457200" y="1203480"/>
            <a:ext cx="8229240" cy="298296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ru-RU" sz="2900" b="0" strike="noStrike" spc="-1">
                <a:solidFill>
                  <a:srgbClr val="000000"/>
                </a:solidFill>
                <a:latin typeface="Arial"/>
              </a:rPr>
              <a:t>Для правки структуры щёлкните мышью</a:t>
            </a:r>
          </a:p>
          <a:p>
            <a:pPr marL="864000" lvl="1" indent="-324000">
              <a:spcBef>
                <a:spcPts val="1134"/>
              </a:spcBef>
              <a:buClr>
                <a:srgbClr val="000000"/>
              </a:buClr>
              <a:buSzPct val="75000"/>
              <a:buFont typeface="Symbol" charset="2"/>
              <a:buChar char=""/>
            </a:pPr>
            <a:r>
              <a:rPr lang="ru-RU" sz="2100" b="0" strike="noStrike" spc="-1">
                <a:solidFill>
                  <a:srgbClr val="000000"/>
                </a:solidFill>
                <a:latin typeface="Arial"/>
              </a:rPr>
              <a:t>Второй уровень структуры</a:t>
            </a:r>
          </a:p>
          <a:p>
            <a:pPr marL="1296000" lvl="2" indent="-288000">
              <a:spcBef>
                <a:spcPts val="850"/>
              </a:spcBef>
              <a:buClr>
                <a:srgbClr val="000000"/>
              </a:buClr>
              <a:buSzPct val="45000"/>
              <a:buFont typeface="Wingdings" charset="2"/>
              <a:buChar char=""/>
            </a:pPr>
            <a:r>
              <a:rPr lang="ru-RU" sz="2000" b="0" strike="noStrike" spc="-1">
                <a:solidFill>
                  <a:srgbClr val="000000"/>
                </a:solidFill>
                <a:latin typeface="Arial"/>
              </a:rPr>
              <a:t>Третий уровень структуры</a:t>
            </a:r>
          </a:p>
          <a:p>
            <a:pPr marL="1728000" lvl="3" indent="-216000">
              <a:spcBef>
                <a:spcPts val="567"/>
              </a:spcBef>
              <a:buClr>
                <a:srgbClr val="000000"/>
              </a:buClr>
              <a:buSzPct val="75000"/>
              <a:buFont typeface="Symbol" charset="2"/>
              <a:buChar char=""/>
            </a:pPr>
            <a:r>
              <a:rPr lang="ru-RU" sz="2000" b="0" strike="noStrike" spc="-1">
                <a:solidFill>
                  <a:srgbClr val="000000"/>
                </a:solidFill>
                <a:latin typeface="Arial"/>
              </a:rPr>
              <a:t>Четвёртый уровень структуры</a:t>
            </a:r>
          </a:p>
          <a:p>
            <a:pPr marL="2160000" lvl="4" indent="-216000">
              <a:spcBef>
                <a:spcPts val="283"/>
              </a:spcBef>
              <a:buClr>
                <a:srgbClr val="000000"/>
              </a:buClr>
              <a:buSzPct val="45000"/>
              <a:buFont typeface="Wingdings" charset="2"/>
              <a:buChar char=""/>
            </a:pPr>
            <a:r>
              <a:rPr lang="ru-RU" sz="2000" b="0" strike="noStrike" spc="-1">
                <a:solidFill>
                  <a:srgbClr val="000000"/>
                </a:solidFill>
                <a:latin typeface="Arial"/>
              </a:rPr>
              <a:t>Пятый уровень структуры</a:t>
            </a:r>
          </a:p>
          <a:p>
            <a:pPr marL="2592000" lvl="5" indent="-216000">
              <a:spcBef>
                <a:spcPts val="283"/>
              </a:spcBef>
              <a:buClr>
                <a:srgbClr val="000000"/>
              </a:buClr>
              <a:buSzPct val="45000"/>
              <a:buFont typeface="Wingdings" charset="2"/>
              <a:buChar char=""/>
            </a:pPr>
            <a:r>
              <a:rPr lang="ru-RU" sz="2000" b="0" strike="noStrike" spc="-1">
                <a:solidFill>
                  <a:srgbClr val="000000"/>
                </a:solidFill>
                <a:latin typeface="Arial"/>
              </a:rPr>
              <a:t>Шестой уровень структуры</a:t>
            </a:r>
          </a:p>
          <a:p>
            <a:pPr marL="3024000" lvl="6" indent="-216000">
              <a:spcBef>
                <a:spcPts val="283"/>
              </a:spcBef>
              <a:buClr>
                <a:srgbClr val="000000"/>
              </a:buClr>
              <a:buSzPct val="45000"/>
              <a:buFont typeface="Wingdings" charset="2"/>
              <a:buChar char=""/>
            </a:pPr>
            <a:r>
              <a:rPr lang="ru-RU" sz="2000" b="0" strike="noStrike" spc="-1">
                <a:solidFill>
                  <a:srgbClr val="000000"/>
                </a:solidFill>
                <a:latin typeface="Arial"/>
              </a:rPr>
              <a:t>Седьмой уровень структуры</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75" r:id="rId13"/>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png"/><Relationship Id="rId2" Type="http://schemas.openxmlformats.org/officeDocument/2006/relationships/image" Target="../media/image11.jpe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oleObject" Target="../embeddings/oleObject2.bin"/><Relationship Id="rId7" Type="http://schemas.openxmlformats.org/officeDocument/2006/relationships/oleObject" Target="../embeddings/oleObject3.bin"/><Relationship Id="rId2" Type="http://schemas.openxmlformats.org/officeDocument/2006/relationships/slideLayout" Target="../slideLayouts/slideLayout13.xml"/><Relationship Id="rId1" Type="http://schemas.openxmlformats.org/officeDocument/2006/relationships/vmlDrawing" Target="../drawings/vmlDrawing4.vml"/><Relationship Id="rId6" Type="http://schemas.openxmlformats.org/officeDocument/2006/relationships/image" Target="../media/image1.png"/><Relationship Id="rId5" Type="http://schemas.openxmlformats.org/officeDocument/2006/relationships/image" Target="../media/image17.jpeg"/><Relationship Id="rId10" Type="http://schemas.openxmlformats.org/officeDocument/2006/relationships/image" Target="../media/image18.png"/><Relationship Id="rId4" Type="http://schemas.openxmlformats.org/officeDocument/2006/relationships/image" Target="../media/image15.emf"/><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oleObject" Target="../embeddings/oleObject4.bin"/><Relationship Id="rId7" Type="http://schemas.openxmlformats.org/officeDocument/2006/relationships/image" Target="../media/image21.jpeg"/><Relationship Id="rId2" Type="http://schemas.openxmlformats.org/officeDocument/2006/relationships/slideLayout" Target="../slideLayouts/slideLayout1.xml"/><Relationship Id="rId1" Type="http://schemas.openxmlformats.org/officeDocument/2006/relationships/vmlDrawing" Target="../drawings/vmlDrawing5.vml"/><Relationship Id="rId6" Type="http://schemas.openxmlformats.org/officeDocument/2006/relationships/image" Target="../media/image20.emf"/><Relationship Id="rId5" Type="http://schemas.openxmlformats.org/officeDocument/2006/relationships/oleObject" Target="../embeddings/oleObject5.bin"/><Relationship Id="rId10" Type="http://schemas.openxmlformats.org/officeDocument/2006/relationships/image" Target="../media/image2.png"/><Relationship Id="rId4" Type="http://schemas.openxmlformats.org/officeDocument/2006/relationships/image" Target="../media/image19.emf"/><Relationship Id="rId9"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12" Type="http://schemas.openxmlformats.org/officeDocument/2006/relationships/image" Target="../media/image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jpeg"/><Relationship Id="rId11" Type="http://schemas.openxmlformats.org/officeDocument/2006/relationships/image" Target="../media/image1.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jpeg"/><Relationship Id="rId18" Type="http://schemas.openxmlformats.org/officeDocument/2006/relationships/image" Target="../media/image52.png"/><Relationship Id="rId26" Type="http://schemas.openxmlformats.org/officeDocument/2006/relationships/image" Target="../media/image60.png"/><Relationship Id="rId3" Type="http://schemas.openxmlformats.org/officeDocument/2006/relationships/image" Target="../media/image2.png"/><Relationship Id="rId21" Type="http://schemas.openxmlformats.org/officeDocument/2006/relationships/image" Target="../media/image55.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jpeg"/><Relationship Id="rId33" Type="http://schemas.openxmlformats.org/officeDocument/2006/relationships/image" Target="../media/image1.png"/><Relationship Id="rId2" Type="http://schemas.openxmlformats.org/officeDocument/2006/relationships/notesSlide" Target="../notesSlides/notesSlide11.xml"/><Relationship Id="rId16" Type="http://schemas.openxmlformats.org/officeDocument/2006/relationships/image" Target="../media/image50.png"/><Relationship Id="rId20" Type="http://schemas.openxmlformats.org/officeDocument/2006/relationships/image" Target="../media/image54.jpeg"/><Relationship Id="rId29" Type="http://schemas.openxmlformats.org/officeDocument/2006/relationships/image" Target="../media/image63.jpeg"/><Relationship Id="rId1" Type="http://schemas.openxmlformats.org/officeDocument/2006/relationships/slideLayout" Target="../slideLayouts/slideLayout1.xml"/><Relationship Id="rId6" Type="http://schemas.openxmlformats.org/officeDocument/2006/relationships/image" Target="../media/image40.jpeg"/><Relationship Id="rId11" Type="http://schemas.openxmlformats.org/officeDocument/2006/relationships/image" Target="../media/image45.jpeg"/><Relationship Id="rId24" Type="http://schemas.openxmlformats.org/officeDocument/2006/relationships/image" Target="../media/image58.png"/><Relationship Id="rId32" Type="http://schemas.openxmlformats.org/officeDocument/2006/relationships/image" Target="../media/image66.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jpeg"/><Relationship Id="rId4" Type="http://schemas.openxmlformats.org/officeDocument/2006/relationships/image" Target="../media/image38.png"/><Relationship Id="rId9" Type="http://schemas.openxmlformats.org/officeDocument/2006/relationships/image" Target="../media/image43.jpe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jpeg"/><Relationship Id="rId30" Type="http://schemas.openxmlformats.org/officeDocument/2006/relationships/image" Target="../media/image6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2.png"/><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oleObject" Target="../embeddings/Microsoft_Word_97_-_2003_Document1.doc"/></Relationships>
</file>

<file path=ppt/slides/_rels/slide5.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4.emf"/></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image" Target="../media/image1.png"/><Relationship Id="rId5" Type="http://schemas.openxmlformats.org/officeDocument/2006/relationships/image" Target="../media/image2.pn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Содержимое 4"/>
          <p:cNvSpPr txBox="1">
            <a:spLocks/>
          </p:cNvSpPr>
          <p:nvPr/>
        </p:nvSpPr>
        <p:spPr>
          <a:xfrm>
            <a:off x="0" y="2283718"/>
            <a:ext cx="9144000" cy="1485416"/>
          </a:xfrm>
          <a:prstGeom prst="rect">
            <a:avLst/>
          </a:prstGeom>
        </p:spPr>
        <p:txBody>
          <a:bodyPr>
            <a:no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lnSpc>
                <a:spcPct val="100000"/>
              </a:lnSpc>
              <a:buNone/>
            </a:pPr>
            <a:r>
              <a:rPr lang="ru-RU" sz="2000" b="1" dirty="0">
                <a:latin typeface="Times New Roman" pitchFamily="18" charset="0"/>
                <a:cs typeface="Times New Roman" pitchFamily="18" charset="0"/>
              </a:rPr>
              <a:t> </a:t>
            </a:r>
            <a:r>
              <a:rPr lang="x-none" sz="2000" b="1" spc="-1" smtClean="0">
                <a:latin typeface="Times New Roman"/>
              </a:rPr>
              <a:t>О подготовке к прохождению пожароопасного сезона 202</a:t>
            </a:r>
            <a:r>
              <a:rPr lang="ru-RU" sz="2000" b="1" spc="-1" dirty="0" smtClean="0">
                <a:latin typeface="Times New Roman"/>
              </a:rPr>
              <a:t>1</a:t>
            </a:r>
            <a:r>
              <a:rPr lang="x-none" sz="2000" b="1" spc="-1" smtClean="0">
                <a:latin typeface="Times New Roman"/>
              </a:rPr>
              <a:t> года</a:t>
            </a:r>
            <a:r>
              <a:rPr lang="ru-RU" sz="2000" b="1" spc="-1" dirty="0" smtClean="0">
                <a:latin typeface="Times New Roman"/>
              </a:rPr>
              <a:t> </a:t>
            </a:r>
            <a:r>
              <a:rPr lang="x-none" sz="2000" b="1" spc="-1" smtClean="0">
                <a:latin typeface="Times New Roman"/>
              </a:rPr>
              <a:t>и утверждени</a:t>
            </a:r>
            <a:r>
              <a:rPr lang="ru-RU" sz="2000" b="1" spc="-1" dirty="0" smtClean="0">
                <a:latin typeface="Times New Roman"/>
              </a:rPr>
              <a:t>и</a:t>
            </a:r>
            <a:r>
              <a:rPr lang="x-none" sz="2000" b="1" spc="-1" smtClean="0">
                <a:latin typeface="Times New Roman"/>
              </a:rPr>
              <a:t> перечня населенных пунктов, </a:t>
            </a:r>
            <a:r>
              <a:rPr lang="ru-RU" sz="2000" b="1" spc="-1" dirty="0" smtClean="0">
                <a:latin typeface="Times New Roman"/>
              </a:rPr>
              <a:t>территорий организаций отдыха детей и их оздоровления, территорий садоводства и огородничества, </a:t>
            </a:r>
            <a:r>
              <a:rPr lang="x-none" sz="2000" b="1" spc="-1" smtClean="0">
                <a:latin typeface="Times New Roman"/>
              </a:rPr>
              <a:t>подверженных угрозе </a:t>
            </a:r>
            <a:r>
              <a:rPr lang="ru-RU" sz="2000" b="1" spc="-1" dirty="0" smtClean="0">
                <a:latin typeface="Times New Roman"/>
              </a:rPr>
              <a:t>лесных пожаров и других ландшафтных (природных) пожаров на территории Костромской области</a:t>
            </a:r>
            <a:endParaRPr lang="ru-RU" sz="2000" b="1" dirty="0" smtClean="0">
              <a:latin typeface="Times New Roman"/>
              <a:ea typeface="Times New Roman"/>
              <a:cs typeface="Times New Roman"/>
            </a:endParaRPr>
          </a:p>
          <a:p>
            <a:pPr algn="ctr">
              <a:spcBef>
                <a:spcPts val="0"/>
              </a:spcBef>
              <a:buNone/>
            </a:pPr>
            <a:endParaRPr lang="ru-RU" sz="2000" b="1" dirty="0">
              <a:latin typeface="Times New Roman" pitchFamily="18" charset="0"/>
              <a:cs typeface="Times New Roman" pitchFamily="18" charset="0"/>
            </a:endParaRPr>
          </a:p>
        </p:txBody>
      </p:sp>
      <p:sp>
        <p:nvSpPr>
          <p:cNvPr id="6" name="Rectangle 3"/>
          <p:cNvSpPr txBox="1">
            <a:spLocks noChangeArrowheads="1"/>
          </p:cNvSpPr>
          <p:nvPr/>
        </p:nvSpPr>
        <p:spPr bwMode="auto">
          <a:xfrm>
            <a:off x="1042568" y="203200"/>
            <a:ext cx="7157897" cy="861137"/>
          </a:xfrm>
          <a:prstGeom prst="rect">
            <a:avLst/>
          </a:prstGeom>
          <a:noFill/>
          <a:ln w="9525">
            <a:noFill/>
            <a:miter lim="800000"/>
            <a:headEnd/>
            <a:tailEnd/>
          </a:ln>
          <a:effectLst/>
        </p:spPr>
        <p:txBody>
          <a:bodyPr/>
          <a:lstStyle/>
          <a:p>
            <a:pPr algn="ctr">
              <a:defRPr/>
            </a:pPr>
            <a:r>
              <a:rPr lang="ru-RU" sz="2000" b="1" dirty="0" smtClean="0">
                <a:solidFill>
                  <a:srgbClr val="A88000"/>
                </a:solidFill>
                <a:latin typeface="Times New Roman" pitchFamily="18" charset="0"/>
                <a:cs typeface="Times New Roman" pitchFamily="18" charset="0"/>
              </a:rPr>
              <a:t>ГЛАВНОЕ УПРАВЛЕНИЕ МЧС РОССИИ</a:t>
            </a:r>
          </a:p>
          <a:p>
            <a:pPr algn="ctr">
              <a:defRPr/>
            </a:pPr>
            <a:r>
              <a:rPr lang="ru-RU" sz="2000" b="1" dirty="0" smtClean="0">
                <a:solidFill>
                  <a:srgbClr val="A88000"/>
                </a:solidFill>
                <a:latin typeface="Times New Roman" pitchFamily="18" charset="0"/>
                <a:cs typeface="Times New Roman" pitchFamily="18" charset="0"/>
              </a:rPr>
              <a:t>ПО КОСТРОМСКОЙ ОБЛАСТИ</a:t>
            </a:r>
            <a:endParaRPr lang="ru-RU" sz="2000" b="1" dirty="0">
              <a:solidFill>
                <a:srgbClr val="A88000"/>
              </a:solidFill>
              <a:latin typeface="Times New Roman" pitchFamily="18" charset="0"/>
              <a:cs typeface="Times New Roman" pitchFamily="18" charset="0"/>
            </a:endParaRPr>
          </a:p>
        </p:txBody>
      </p:sp>
      <p:pic>
        <p:nvPicPr>
          <p:cNvPr id="7" name="Рисунок 1070"/>
          <p:cNvPicPr>
            <a:picLocks noChangeAspect="1" noChangeArrowheads="1"/>
          </p:cNvPicPr>
          <p:nvPr/>
        </p:nvPicPr>
        <p:blipFill>
          <a:blip r:embed="rId2"/>
          <a:srcRect/>
          <a:stretch>
            <a:fillRect/>
          </a:stretch>
        </p:blipFill>
        <p:spPr bwMode="auto">
          <a:xfrm>
            <a:off x="50801" y="63501"/>
            <a:ext cx="977899" cy="904390"/>
          </a:xfrm>
          <a:prstGeom prst="rect">
            <a:avLst/>
          </a:prstGeom>
          <a:noFill/>
          <a:ln w="9525">
            <a:noFill/>
            <a:miter lim="800000"/>
            <a:headEnd/>
            <a:tailEnd/>
          </a:ln>
        </p:spPr>
      </p:pic>
      <p:sp>
        <p:nvSpPr>
          <p:cNvPr id="8" name="TextBox 5"/>
          <p:cNvSpPr txBox="1">
            <a:spLocks noChangeArrowheads="1"/>
          </p:cNvSpPr>
          <p:nvPr/>
        </p:nvSpPr>
        <p:spPr bwMode="auto">
          <a:xfrm>
            <a:off x="0" y="4497169"/>
            <a:ext cx="9144000" cy="584775"/>
          </a:xfrm>
          <a:prstGeom prst="rect">
            <a:avLst/>
          </a:prstGeom>
          <a:noFill/>
          <a:ln w="9525">
            <a:noFill/>
            <a:miter lim="800000"/>
            <a:headEnd/>
            <a:tailEnd/>
          </a:ln>
        </p:spPr>
        <p:txBody>
          <a:bodyPr wrap="square">
            <a:spAutoFit/>
          </a:bodyPr>
          <a:lstStyle/>
          <a:p>
            <a:pPr algn="ctr">
              <a:defRPr/>
            </a:pPr>
            <a:r>
              <a:rPr lang="ru-RU" b="1" dirty="0">
                <a:solidFill>
                  <a:srgbClr val="A88000"/>
                </a:solidFill>
                <a:latin typeface="Times New Roman" pitchFamily="18" charset="0"/>
                <a:cs typeface="Times New Roman" pitchFamily="18" charset="0"/>
              </a:rPr>
              <a:t>г. </a:t>
            </a:r>
            <a:r>
              <a:rPr lang="ru-RU" b="1" dirty="0" smtClean="0">
                <a:solidFill>
                  <a:srgbClr val="A88000"/>
                </a:solidFill>
                <a:latin typeface="Times New Roman" pitchFamily="18" charset="0"/>
                <a:cs typeface="Times New Roman" pitchFamily="18" charset="0"/>
              </a:rPr>
              <a:t>Кострома</a:t>
            </a:r>
            <a:endParaRPr lang="ru-RU" b="1" dirty="0">
              <a:solidFill>
                <a:srgbClr val="A88000"/>
              </a:solidFill>
              <a:latin typeface="Times New Roman" pitchFamily="18" charset="0"/>
              <a:cs typeface="Times New Roman" pitchFamily="18" charset="0"/>
            </a:endParaRPr>
          </a:p>
          <a:p>
            <a:pPr algn="ctr">
              <a:defRPr/>
            </a:pPr>
            <a:r>
              <a:rPr lang="ru-RU" b="1" dirty="0" smtClean="0">
                <a:solidFill>
                  <a:srgbClr val="A88000"/>
                </a:solidFill>
                <a:latin typeface="Times New Roman" pitchFamily="18" charset="0"/>
                <a:cs typeface="Times New Roman" pitchFamily="18" charset="0"/>
              </a:rPr>
              <a:t>12 марта 2021 года</a:t>
            </a:r>
            <a:endParaRPr lang="ru-RU" b="1" dirty="0">
              <a:solidFill>
                <a:srgbClr val="A88000"/>
              </a:solidFill>
              <a:latin typeface="Times New Roman" pitchFamily="18" charset="0"/>
              <a:cs typeface="Times New Roman" pitchFamily="18" charset="0"/>
            </a:endParaRPr>
          </a:p>
        </p:txBody>
      </p:sp>
      <p:pic>
        <p:nvPicPr>
          <p:cNvPr id="11" name="Picture 41" descr="флаг МЧС4"/>
          <p:cNvPicPr>
            <a:picLocks noChangeAspect="1" noChangeArrowheads="1"/>
          </p:cNvPicPr>
          <p:nvPr/>
        </p:nvPicPr>
        <p:blipFill>
          <a:blip r:embed="rId3" cstate="print"/>
          <a:srcRect/>
          <a:stretch>
            <a:fillRect/>
          </a:stretch>
        </p:blipFill>
        <p:spPr bwMode="auto">
          <a:xfrm>
            <a:off x="7880351" y="0"/>
            <a:ext cx="1263649" cy="911988"/>
          </a:xfrm>
          <a:prstGeom prst="rect">
            <a:avLst/>
          </a:prstGeom>
          <a:noFill/>
          <a:ln w="9525">
            <a:noFill/>
            <a:miter lim="800000"/>
            <a:headEnd/>
            <a:tailEnd/>
          </a:ln>
        </p:spPr>
      </p:pic>
      <p:sp>
        <p:nvSpPr>
          <p:cNvPr id="9" name="CustomShape 3"/>
          <p:cNvSpPr/>
          <p:nvPr/>
        </p:nvSpPr>
        <p:spPr>
          <a:xfrm>
            <a:off x="360" y="1131590"/>
            <a:ext cx="9143640" cy="1561680"/>
          </a:xfrm>
          <a:prstGeom prst="rect">
            <a:avLst/>
          </a:prstGeom>
          <a:noFill/>
          <a:ln w="9360">
            <a:noFill/>
          </a:ln>
        </p:spPr>
        <p:style>
          <a:lnRef idx="0">
            <a:scrgbClr r="0" g="0" b="0"/>
          </a:lnRef>
          <a:fillRef idx="0">
            <a:scrgbClr r="0" g="0" b="0"/>
          </a:fillRef>
          <a:effectRef idx="0">
            <a:scrgbClr r="0" g="0" b="0"/>
          </a:effectRef>
          <a:fontRef idx="minor"/>
        </p:style>
        <p:txBody>
          <a:bodyPr lIns="60120" tIns="29880" rIns="60120" bIns="29880">
            <a:noAutofit/>
          </a:bodyPr>
          <a:lstStyle/>
          <a:p>
            <a:pPr algn="ctr">
              <a:lnSpc>
                <a:spcPct val="100000"/>
              </a:lnSpc>
              <a:spcBef>
                <a:spcPts val="479"/>
              </a:spcBef>
            </a:pPr>
            <a:r>
              <a:rPr lang="ru-RU" b="1" strike="noStrike" spc="-1" dirty="0">
                <a:latin typeface="Times New Roman" panose="02020603050405020304" pitchFamily="18" charset="0"/>
                <a:cs typeface="Times New Roman" panose="02020603050405020304" pitchFamily="18" charset="0"/>
              </a:rPr>
              <a:t>ДОКЛАД </a:t>
            </a:r>
          </a:p>
          <a:p>
            <a:pPr algn="ctr">
              <a:lnSpc>
                <a:spcPct val="100000"/>
              </a:lnSpc>
              <a:spcBef>
                <a:spcPts val="479"/>
              </a:spcBef>
            </a:pPr>
            <a:r>
              <a:rPr lang="ru-RU" b="1" strike="noStrike" spc="-1" dirty="0">
                <a:latin typeface="Times New Roman" panose="02020603050405020304" pitchFamily="18" charset="0"/>
                <a:cs typeface="Times New Roman" panose="02020603050405020304" pitchFamily="18" charset="0"/>
              </a:rPr>
              <a:t>НАЧАЛЬНИКА ГЛАВНОГО УПРАВЛЕНИЯ</a:t>
            </a:r>
          </a:p>
          <a:p>
            <a:pPr algn="ctr">
              <a:lnSpc>
                <a:spcPct val="100000"/>
              </a:lnSpc>
              <a:spcBef>
                <a:spcPts val="479"/>
              </a:spcBef>
            </a:pPr>
            <a:r>
              <a:rPr lang="ru-RU" b="1" strike="noStrike" spc="-1" dirty="0">
                <a:latin typeface="Times New Roman" panose="02020603050405020304" pitchFamily="18" charset="0"/>
                <a:cs typeface="Times New Roman" panose="02020603050405020304" pitchFamily="18" charset="0"/>
              </a:rPr>
              <a:t>МЧС РОССИИ ПО КОСТРОМСКОЙ ОБЛАСТИ </a:t>
            </a: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 name="Picture 16" descr="D:\Local\2021\ООН И ПМ\из СЕТИ\Профилактические операции\Пожароопасный период\ПОП 2021\16.02.2021\В СЛАЙД\IMG_20190507_160543 (1).jpg"/>
          <p:cNvPicPr/>
          <p:nvPr/>
        </p:nvPicPr>
        <p:blipFill>
          <a:blip r:embed="rId2" cstate="print"/>
          <a:stretch/>
        </p:blipFill>
        <p:spPr>
          <a:xfrm>
            <a:off x="142844" y="785800"/>
            <a:ext cx="4429156" cy="2000264"/>
          </a:xfrm>
          <a:prstGeom prst="rect">
            <a:avLst/>
          </a:prstGeom>
          <a:ln>
            <a:noFill/>
          </a:ln>
        </p:spPr>
      </p:pic>
      <p:sp>
        <p:nvSpPr>
          <p:cNvPr id="180" name="CustomShape 1"/>
          <p:cNvSpPr/>
          <p:nvPr/>
        </p:nvSpPr>
        <p:spPr>
          <a:xfrm>
            <a:off x="7200" y="0"/>
            <a:ext cx="91429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НАРУШЕНИЯ, ВЫЯВЛЯЕМЫЕ В НАСЕЛЕННЫХ ПУНКТАХ </a:t>
            </a:r>
            <a:endParaRPr lang="ru-RU" sz="1700" b="0" strike="noStrike" spc="-1" dirty="0">
              <a:latin typeface="Arial"/>
            </a:endParaRPr>
          </a:p>
        </p:txBody>
      </p:sp>
      <p:sp>
        <p:nvSpPr>
          <p:cNvPr id="181"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pic>
        <p:nvPicPr>
          <p:cNvPr id="182" name="Picture 3"/>
          <p:cNvPicPr/>
          <p:nvPr/>
        </p:nvPicPr>
        <p:blipFill>
          <a:blip r:embed="rId3" cstate="print"/>
          <a:stretch/>
        </p:blipFill>
        <p:spPr>
          <a:xfrm>
            <a:off x="4572000" y="785800"/>
            <a:ext cx="4214842" cy="2000264"/>
          </a:xfrm>
          <a:prstGeom prst="rect">
            <a:avLst/>
          </a:prstGeom>
          <a:ln>
            <a:noFill/>
          </a:ln>
        </p:spPr>
      </p:pic>
      <p:pic>
        <p:nvPicPr>
          <p:cNvPr id="183" name="Picture 7" descr="D:\Local\2021\ООН И ПМ\из СЕТИ\Профилактические операции\Пожароопасный период\ПОП 2021\16.02.2021\В СЛАЙД\IMG_20180522_144843.jpg"/>
          <p:cNvPicPr/>
          <p:nvPr/>
        </p:nvPicPr>
        <p:blipFill>
          <a:blip r:embed="rId4" cstate="print"/>
          <a:stretch/>
        </p:blipFill>
        <p:spPr>
          <a:xfrm>
            <a:off x="4572000" y="2786064"/>
            <a:ext cx="4214842" cy="2071702"/>
          </a:xfrm>
          <a:prstGeom prst="rect">
            <a:avLst/>
          </a:prstGeom>
          <a:ln>
            <a:noFill/>
          </a:ln>
        </p:spPr>
      </p:pic>
      <p:sp>
        <p:nvSpPr>
          <p:cNvPr id="184" name="CustomShape 3"/>
          <p:cNvSpPr/>
          <p:nvPr/>
        </p:nvSpPr>
        <p:spPr>
          <a:xfrm>
            <a:off x="6500826" y="4393726"/>
            <a:ext cx="2274840" cy="464040"/>
          </a:xfrm>
          <a:prstGeom prst="rect">
            <a:avLst/>
          </a:prstGeom>
          <a:solidFill>
            <a:srgbClr val="FFFFFF"/>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900" b="0" strike="noStrike" spc="-1" dirty="0">
                <a:solidFill>
                  <a:srgbClr val="000000"/>
                </a:solidFill>
                <a:latin typeface="Times New Roman"/>
              </a:rPr>
              <a:t>Отсутствие противопожарного разрыва</a:t>
            </a:r>
            <a:endParaRPr lang="ru-RU" sz="900" b="0" strike="noStrike" spc="-1" dirty="0">
              <a:latin typeface="Arial"/>
            </a:endParaRPr>
          </a:p>
          <a:p>
            <a:pPr algn="ctr">
              <a:lnSpc>
                <a:spcPct val="100000"/>
              </a:lnSpc>
            </a:pPr>
            <a:r>
              <a:rPr lang="ru-RU" sz="900" b="0" strike="noStrike" spc="-1" dirty="0">
                <a:solidFill>
                  <a:srgbClr val="000000"/>
                </a:solidFill>
                <a:latin typeface="Times New Roman"/>
              </a:rPr>
              <a:t> от </a:t>
            </a:r>
            <a:r>
              <a:rPr lang="ru-RU" sz="900" b="0" strike="noStrike" spc="-1" dirty="0" smtClean="0">
                <a:solidFill>
                  <a:srgbClr val="000000"/>
                </a:solidFill>
                <a:latin typeface="Times New Roman"/>
              </a:rPr>
              <a:t>леса </a:t>
            </a:r>
            <a:r>
              <a:rPr lang="ru-RU" sz="900" b="0" strike="noStrike" spc="-1" dirty="0" err="1" smtClean="0">
                <a:solidFill>
                  <a:srgbClr val="000000"/>
                </a:solidFill>
                <a:latin typeface="Times New Roman"/>
              </a:rPr>
              <a:t>Кадыйский</a:t>
            </a:r>
            <a:r>
              <a:rPr lang="ru-RU" sz="900" b="0" strike="noStrike" spc="-1" dirty="0" smtClean="0">
                <a:solidFill>
                  <a:srgbClr val="000000"/>
                </a:solidFill>
                <a:latin typeface="Times New Roman"/>
              </a:rPr>
              <a:t> район, п. Вёшка</a:t>
            </a:r>
            <a:endParaRPr lang="ru-RU" sz="900" b="0" strike="noStrike" spc="-1" dirty="0">
              <a:latin typeface="Arial"/>
            </a:endParaRPr>
          </a:p>
        </p:txBody>
      </p:sp>
      <p:sp>
        <p:nvSpPr>
          <p:cNvPr id="185" name="CustomShape 4"/>
          <p:cNvSpPr/>
          <p:nvPr/>
        </p:nvSpPr>
        <p:spPr>
          <a:xfrm>
            <a:off x="6012160" y="2357436"/>
            <a:ext cx="2763506" cy="424800"/>
          </a:xfrm>
          <a:prstGeom prst="rect">
            <a:avLst/>
          </a:prstGeom>
          <a:solidFill>
            <a:srgbClr val="FFFFFF"/>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900" b="0" strike="noStrike" spc="-1" dirty="0">
                <a:solidFill>
                  <a:srgbClr val="000000"/>
                </a:solidFill>
                <a:latin typeface="Times New Roman"/>
              </a:rPr>
              <a:t>Отсутствие возможности забора воды из источников наружного противопожарного </a:t>
            </a:r>
            <a:r>
              <a:rPr lang="ru-RU" sz="900" b="0" strike="noStrike" spc="-1" dirty="0" smtClean="0">
                <a:solidFill>
                  <a:srgbClr val="000000"/>
                </a:solidFill>
                <a:latin typeface="Times New Roman"/>
              </a:rPr>
              <a:t>водоснабжения </a:t>
            </a:r>
            <a:r>
              <a:rPr lang="ru-RU" sz="900" b="0" strike="noStrike" spc="-1" dirty="0" err="1" smtClean="0">
                <a:solidFill>
                  <a:srgbClr val="000000"/>
                </a:solidFill>
                <a:latin typeface="Times New Roman"/>
              </a:rPr>
              <a:t>Парфеньевский</a:t>
            </a:r>
            <a:r>
              <a:rPr lang="ru-RU" sz="900" b="0" strike="noStrike" spc="-1" dirty="0" smtClean="0">
                <a:solidFill>
                  <a:srgbClr val="000000"/>
                </a:solidFill>
                <a:latin typeface="Times New Roman"/>
              </a:rPr>
              <a:t> район, </a:t>
            </a:r>
            <a:r>
              <a:rPr lang="ru-RU" sz="900" spc="-1" dirty="0" smtClean="0">
                <a:solidFill>
                  <a:srgbClr val="000000"/>
                </a:solidFill>
                <a:latin typeface="Times New Roman"/>
              </a:rPr>
              <a:t>с. </a:t>
            </a:r>
            <a:r>
              <a:rPr lang="ru-RU" sz="900" spc="-1" dirty="0" err="1" smtClean="0">
                <a:solidFill>
                  <a:srgbClr val="000000"/>
                </a:solidFill>
                <a:latin typeface="Times New Roman"/>
              </a:rPr>
              <a:t>Парфеньево</a:t>
            </a:r>
            <a:endParaRPr lang="ru-RU" sz="900" b="0" strike="noStrike" spc="-1" dirty="0">
              <a:latin typeface="Arial"/>
            </a:endParaRPr>
          </a:p>
        </p:txBody>
      </p:sp>
      <p:pic>
        <p:nvPicPr>
          <p:cNvPr id="186" name="Picture 13"/>
          <p:cNvPicPr/>
          <p:nvPr/>
        </p:nvPicPr>
        <p:blipFill>
          <a:blip r:embed="rId5"/>
          <a:stretch/>
        </p:blipFill>
        <p:spPr>
          <a:xfrm>
            <a:off x="142844" y="2786064"/>
            <a:ext cx="4435334" cy="2071702"/>
          </a:xfrm>
          <a:prstGeom prst="rect">
            <a:avLst/>
          </a:prstGeom>
          <a:ln>
            <a:noFill/>
          </a:ln>
        </p:spPr>
      </p:pic>
      <p:sp>
        <p:nvSpPr>
          <p:cNvPr id="187" name="CustomShape 5"/>
          <p:cNvSpPr/>
          <p:nvPr/>
        </p:nvSpPr>
        <p:spPr>
          <a:xfrm>
            <a:off x="2285984" y="2323824"/>
            <a:ext cx="2286016" cy="462240"/>
          </a:xfrm>
          <a:prstGeom prst="rect">
            <a:avLst/>
          </a:prstGeom>
          <a:solidFill>
            <a:srgbClr val="FFFFFF"/>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900" b="0" strike="noStrike" spc="-1" dirty="0">
                <a:solidFill>
                  <a:srgbClr val="000000"/>
                </a:solidFill>
                <a:latin typeface="Times New Roman"/>
              </a:rPr>
              <a:t>Отсутствие противопожарной минерализованной </a:t>
            </a:r>
            <a:r>
              <a:rPr lang="ru-RU" sz="900" b="0" strike="noStrike" spc="-1" dirty="0" smtClean="0">
                <a:solidFill>
                  <a:srgbClr val="000000"/>
                </a:solidFill>
                <a:latin typeface="Times New Roman"/>
              </a:rPr>
              <a:t>полосы</a:t>
            </a:r>
          </a:p>
          <a:p>
            <a:pPr algn="ctr">
              <a:lnSpc>
                <a:spcPct val="100000"/>
              </a:lnSpc>
            </a:pPr>
            <a:r>
              <a:rPr lang="ru-RU" sz="900" spc="-1" dirty="0" err="1">
                <a:solidFill>
                  <a:srgbClr val="000000"/>
                </a:solidFill>
                <a:latin typeface="Times New Roman"/>
              </a:rPr>
              <a:t>г</a:t>
            </a:r>
            <a:r>
              <a:rPr lang="ru-RU" sz="900" spc="-1" dirty="0" err="1" smtClean="0">
                <a:solidFill>
                  <a:srgbClr val="000000"/>
                </a:solidFill>
                <a:latin typeface="Times New Roman"/>
              </a:rPr>
              <a:t>.о.г</a:t>
            </a:r>
            <a:r>
              <a:rPr lang="ru-RU" sz="900" spc="-1" dirty="0" smtClean="0">
                <a:solidFill>
                  <a:srgbClr val="000000"/>
                </a:solidFill>
                <a:latin typeface="Times New Roman"/>
              </a:rPr>
              <a:t>. </a:t>
            </a:r>
            <a:r>
              <a:rPr lang="ru-RU" sz="900" spc="-1" dirty="0" err="1" smtClean="0">
                <a:solidFill>
                  <a:srgbClr val="000000"/>
                </a:solidFill>
                <a:latin typeface="Times New Roman"/>
              </a:rPr>
              <a:t>Мантурово</a:t>
            </a:r>
            <a:r>
              <a:rPr lang="ru-RU" sz="900" spc="-1" dirty="0" smtClean="0">
                <a:solidFill>
                  <a:srgbClr val="000000"/>
                </a:solidFill>
                <a:latin typeface="Times New Roman"/>
              </a:rPr>
              <a:t>, п. Быковка</a:t>
            </a:r>
            <a:endParaRPr lang="ru-RU" sz="900" b="0" strike="noStrike" spc="-1" dirty="0">
              <a:latin typeface="Arial"/>
            </a:endParaRPr>
          </a:p>
        </p:txBody>
      </p:sp>
      <p:sp>
        <p:nvSpPr>
          <p:cNvPr id="189" name="CustomShape 6"/>
          <p:cNvSpPr/>
          <p:nvPr/>
        </p:nvSpPr>
        <p:spPr>
          <a:xfrm>
            <a:off x="2285984" y="4395526"/>
            <a:ext cx="2274120" cy="462240"/>
          </a:xfrm>
          <a:prstGeom prst="rect">
            <a:avLst/>
          </a:prstGeom>
          <a:solidFill>
            <a:srgbClr val="FFFFFF"/>
          </a:solidFill>
          <a:ln>
            <a:round/>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pPr>
            <a:r>
              <a:rPr lang="ru-RU" sz="900" b="0" strike="noStrike" spc="-1" dirty="0">
                <a:solidFill>
                  <a:srgbClr val="000000"/>
                </a:solidFill>
                <a:latin typeface="Times New Roman"/>
              </a:rPr>
              <a:t>Зарастание противопожарной минерализованной </a:t>
            </a:r>
            <a:r>
              <a:rPr lang="ru-RU" sz="900" b="0" strike="noStrike" spc="-1" dirty="0" smtClean="0">
                <a:solidFill>
                  <a:srgbClr val="000000"/>
                </a:solidFill>
                <a:latin typeface="Times New Roman"/>
              </a:rPr>
              <a:t>полосы </a:t>
            </a:r>
          </a:p>
          <a:p>
            <a:pPr algn="ctr">
              <a:lnSpc>
                <a:spcPct val="100000"/>
              </a:lnSpc>
            </a:pPr>
            <a:r>
              <a:rPr lang="ru-RU" sz="900" b="0" strike="noStrike" spc="-1" dirty="0" smtClean="0">
                <a:solidFill>
                  <a:srgbClr val="000000"/>
                </a:solidFill>
                <a:latin typeface="Times New Roman"/>
              </a:rPr>
              <a:t>Галичский район, п. </a:t>
            </a:r>
            <a:r>
              <a:rPr lang="ru-RU" sz="900" b="0" strike="noStrike" spc="-1" dirty="0" err="1" smtClean="0">
                <a:solidFill>
                  <a:srgbClr val="000000"/>
                </a:solidFill>
                <a:latin typeface="Times New Roman"/>
              </a:rPr>
              <a:t>Красильниково</a:t>
            </a:r>
            <a:endParaRPr lang="ru-RU" sz="900" b="0" strike="noStrike" spc="-1" dirty="0">
              <a:latin typeface="Arial"/>
            </a:endParaRPr>
          </a:p>
        </p:txBody>
      </p:sp>
      <p:pic>
        <p:nvPicPr>
          <p:cNvPr id="14" name="Picture 41" descr="флаг МЧС4"/>
          <p:cNvPicPr/>
          <p:nvPr/>
        </p:nvPicPr>
        <p:blipFill>
          <a:blip r:embed="rId6"/>
          <a:stretch/>
        </p:blipFill>
        <p:spPr>
          <a:xfrm>
            <a:off x="7978504" y="-87917"/>
            <a:ext cx="1259632" cy="936104"/>
          </a:xfrm>
          <a:prstGeom prst="rect">
            <a:avLst/>
          </a:prstGeom>
          <a:ln w="9360">
            <a:noFill/>
          </a:ln>
        </p:spPr>
      </p:pic>
      <p:pic>
        <p:nvPicPr>
          <p:cNvPr id="15" name="Picture 9"/>
          <p:cNvPicPr/>
          <p:nvPr/>
        </p:nvPicPr>
        <p:blipFill>
          <a:blip r:embed="rId7"/>
          <a:stretch/>
        </p:blipFill>
        <p:spPr>
          <a:xfrm>
            <a:off x="10722" y="23873"/>
            <a:ext cx="888870" cy="747677"/>
          </a:xfrm>
          <a:prstGeom prst="rect">
            <a:avLst/>
          </a:prstGeom>
          <a:ln w="9360">
            <a:noFill/>
          </a:ln>
        </p:spPr>
      </p:pic>
      <p:sp>
        <p:nvSpPr>
          <p:cNvPr id="190" name="CustomShape 7"/>
          <p:cNvSpPr/>
          <p:nvPr/>
        </p:nvSpPr>
        <p:spPr>
          <a:xfrm>
            <a:off x="8788685" y="4808990"/>
            <a:ext cx="3740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10</a:t>
            </a:r>
            <a:endParaRPr lang="ru-RU" sz="1400" b="0" strike="noStrike" spc="-1" dirty="0">
              <a:latin typeface="Arial"/>
            </a:endParaRPr>
          </a:p>
        </p:txBody>
      </p:sp>
      <p:sp>
        <p:nvSpPr>
          <p:cNvPr id="191" name="CustomShape 8"/>
          <p:cNvSpPr/>
          <p:nvPr/>
        </p:nvSpPr>
        <p:spPr>
          <a:xfrm>
            <a:off x="8793263" y="480899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CustomShape 1"/>
          <p:cNvSpPr/>
          <p:nvPr/>
        </p:nvSpPr>
        <p:spPr>
          <a:xfrm>
            <a:off x="7200" y="0"/>
            <a:ext cx="91429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ПРАВИЛА ПРОТИВОПОЖАРНОГО РЕЖИМА В </a:t>
            </a:r>
            <a:r>
              <a:rPr lang="ru-RU" sz="1700" b="1" strike="noStrike" spc="-1" dirty="0" smtClean="0">
                <a:solidFill>
                  <a:srgbClr val="000000"/>
                </a:solidFill>
                <a:latin typeface="Times New Roman"/>
              </a:rPr>
              <a:t>РФ, УТВЕРЖДЕННЫЕ </a:t>
            </a:r>
            <a:r>
              <a:rPr lang="ru-RU" sz="1700" b="1" strike="noStrike" spc="-1" dirty="0">
                <a:solidFill>
                  <a:srgbClr val="000000"/>
                </a:solidFill>
                <a:latin typeface="Times New Roman"/>
              </a:rPr>
              <a:t>ПОСТАНОВЛЕНИЕМ ПРАВИТЕЛЬСТВА ОТ 16.09.2020 № 1479 </a:t>
            </a:r>
            <a:endParaRPr lang="ru-RU" sz="1700" b="0" strike="noStrike" spc="-1" dirty="0">
              <a:latin typeface="Arial"/>
            </a:endParaRPr>
          </a:p>
        </p:txBody>
      </p:sp>
      <p:sp>
        <p:nvSpPr>
          <p:cNvPr id="193"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sp>
        <p:nvSpPr>
          <p:cNvPr id="194" name="CustomShape 3"/>
          <p:cNvSpPr/>
          <p:nvPr/>
        </p:nvSpPr>
        <p:spPr>
          <a:xfrm>
            <a:off x="8720640" y="47750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11</a:t>
            </a:r>
            <a:endParaRPr lang="ru-RU" sz="1400" b="0" strike="noStrike" spc="-1" dirty="0">
              <a:latin typeface="Arial"/>
            </a:endParaRPr>
          </a:p>
        </p:txBody>
      </p:sp>
      <p:sp>
        <p:nvSpPr>
          <p:cNvPr id="195" name="CustomShape 4"/>
          <p:cNvSpPr/>
          <p:nvPr/>
        </p:nvSpPr>
        <p:spPr>
          <a:xfrm>
            <a:off x="8739000" y="47685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196" name="Рисунок 195"/>
          <p:cNvPicPr/>
          <p:nvPr/>
        </p:nvPicPr>
        <p:blipFill>
          <a:blip r:embed="rId2"/>
          <a:stretch/>
        </p:blipFill>
        <p:spPr>
          <a:xfrm>
            <a:off x="144000" y="771550"/>
            <a:ext cx="3129840" cy="4340450"/>
          </a:xfrm>
          <a:prstGeom prst="rect">
            <a:avLst/>
          </a:prstGeom>
          <a:ln>
            <a:noFill/>
          </a:ln>
        </p:spPr>
      </p:pic>
      <p:sp>
        <p:nvSpPr>
          <p:cNvPr id="197" name="TextShape 5"/>
          <p:cNvSpPr txBox="1"/>
          <p:nvPr/>
        </p:nvSpPr>
        <p:spPr>
          <a:xfrm>
            <a:off x="3321540" y="771550"/>
            <a:ext cx="5586120" cy="4340450"/>
          </a:xfrm>
          <a:prstGeom prst="rect">
            <a:avLst/>
          </a:prstGeom>
          <a:noFill/>
          <a:ln>
            <a:noFill/>
          </a:ln>
        </p:spPr>
        <p:txBody>
          <a:bodyPr lIns="90000" tIns="45000" rIns="90000" bIns="45000">
            <a:noAutofit/>
          </a:bodyPr>
          <a:lstStyle/>
          <a:p>
            <a:pPr marL="72000" indent="180000" algn="just">
              <a:spcAft>
                <a:spcPts val="283"/>
              </a:spcAft>
            </a:pPr>
            <a:endParaRPr lang="ru-RU" sz="800" b="1" strike="noStrike" spc="-1" dirty="0" smtClean="0">
              <a:latin typeface="Tinos"/>
            </a:endParaRPr>
          </a:p>
          <a:p>
            <a:pPr marL="72000" indent="180000" algn="just">
              <a:spcAft>
                <a:spcPts val="283"/>
              </a:spcAft>
            </a:pPr>
            <a:r>
              <a:rPr lang="ru-RU" sz="800" b="1" strike="noStrike" spc="-1" dirty="0" smtClean="0">
                <a:latin typeface="Tinos"/>
              </a:rPr>
              <a:t>63</a:t>
            </a:r>
            <a:r>
              <a:rPr lang="ru-RU" sz="800" b="0" strike="noStrike" spc="-1" dirty="0">
                <a:latin typeface="Tinos"/>
              </a:rPr>
              <a:t>. Выжигание сухой травянистой растительности на земельных участках (за исключением участков, находящихся на торфяных почвах) населенных пунктов, землях промышленности, энергетики, транспорта, связи, радиовещания, телевидения, информатики, землях для обеспечения космической деятельности, землях обороны, безопасности и землях иного специального назначения может проводиться в безветренную погоду при условии, что:</a:t>
            </a:r>
          </a:p>
          <a:p>
            <a:pPr marL="243450" indent="-171450" algn="just">
              <a:spcAft>
                <a:spcPts val="283"/>
              </a:spcAft>
              <a:buFont typeface="Arial" panose="020B0604020202020204" pitchFamily="34" charset="0"/>
              <a:buChar char="•"/>
            </a:pPr>
            <a:r>
              <a:rPr lang="ru-RU" sz="800" b="0" strike="noStrike" spc="-1" dirty="0">
                <a:latin typeface="Tinos"/>
              </a:rPr>
              <a:t>участок для выжигания сухой травянистой растительности располагается на расстоянии не менее 50 метров от ближайшего объекта защиты;</a:t>
            </a:r>
          </a:p>
          <a:p>
            <a:pPr marL="243450" indent="-171450" algn="just">
              <a:spcAft>
                <a:spcPts val="283"/>
              </a:spcAft>
              <a:buFont typeface="Arial" panose="020B0604020202020204" pitchFamily="34" charset="0"/>
              <a:buChar char="•"/>
            </a:pPr>
            <a:r>
              <a:rPr lang="ru-RU" sz="800" b="0" strike="noStrike" spc="-1" dirty="0">
                <a:latin typeface="Tinos"/>
              </a:rPr>
              <a:t>территория вокруг участка для выжигания сухой травянистой растительности очищена в радиусе 30 метров от сухостойных деревьев, валежника, порубочных остатков, других горючих материалов и отделена противопожарной минерализованной полосой шириной не менее 1,5 метра;</a:t>
            </a:r>
          </a:p>
          <a:p>
            <a:pPr marL="243450" indent="-171450" algn="just">
              <a:spcAft>
                <a:spcPts val="283"/>
              </a:spcAft>
              <a:buFont typeface="Arial" panose="020B0604020202020204" pitchFamily="34" charset="0"/>
              <a:buChar char="•"/>
            </a:pPr>
            <a:r>
              <a:rPr lang="ru-RU" sz="800" b="0" strike="noStrike" spc="-1" dirty="0">
                <a:latin typeface="Tinos"/>
              </a:rPr>
              <a:t>на территории, включающей участок для выжигания сухой травянистой растительности, не введен особый противопожарный режим;</a:t>
            </a:r>
          </a:p>
          <a:p>
            <a:pPr marL="243450" indent="-171450" algn="just">
              <a:spcAft>
                <a:spcPts val="283"/>
              </a:spcAft>
              <a:buFont typeface="Arial" panose="020B0604020202020204" pitchFamily="34" charset="0"/>
              <a:buChar char="•"/>
            </a:pPr>
            <a:r>
              <a:rPr lang="ru-RU" sz="800" b="0" strike="noStrike" spc="-1" dirty="0">
                <a:latin typeface="Tinos"/>
              </a:rPr>
              <a:t>лица, участвующие в выжигании сухой травянистой растительности, постоянно находятся на месте проведения работ по выжиганию и обеспечены первичными средствами пожаротушения.</a:t>
            </a:r>
          </a:p>
          <a:p>
            <a:pPr marL="72000" indent="180000" algn="just">
              <a:spcAft>
                <a:spcPts val="283"/>
              </a:spcAft>
            </a:pPr>
            <a:r>
              <a:rPr lang="ru-RU" sz="800" b="0" strike="noStrike" spc="-1" dirty="0">
                <a:latin typeface="Tinos"/>
              </a:rPr>
              <a:t>Принятие решения о проведении выжигания сухой травянистой растительности и определение лиц, ответственных за выжигание, осуществляются руководителем организации, осуществляющей деятельность на соответствующей территории.</a:t>
            </a:r>
          </a:p>
          <a:p>
            <a:pPr marL="72000" indent="180000" algn="just">
              <a:spcAft>
                <a:spcPts val="283"/>
              </a:spcAft>
            </a:pPr>
            <a:r>
              <a:rPr lang="ru-RU" sz="1100" b="1" u="sng" strike="noStrike" spc="-1" dirty="0">
                <a:uFillTx/>
                <a:latin typeface="Tinos"/>
              </a:rPr>
              <a:t>В целях исключения возможного перехода природных пожаров на территории населенных пунктов создаются (обновляются) до начала пожароопасного периода вокруг населенных пунктов противопожарные минерализованные полосы шириной не менее 10 метров.</a:t>
            </a:r>
            <a:endParaRPr lang="ru-RU" sz="1100" b="0" strike="noStrike" spc="-1" dirty="0">
              <a:latin typeface="Tinos"/>
            </a:endParaRPr>
          </a:p>
          <a:p>
            <a:pPr marL="72000" indent="180000" algn="just">
              <a:spcAft>
                <a:spcPts val="283"/>
              </a:spcAft>
            </a:pPr>
            <a:r>
              <a:rPr lang="ru-RU" sz="800" b="0" strike="noStrike" spc="-1" dirty="0">
                <a:latin typeface="Tinos"/>
              </a:rPr>
              <a:t>Выжигание лесных горючих материалов осуществляется в соответствии с правилами пожарной безопасности в лесах, установленными Правительством Российской Федерации.</a:t>
            </a:r>
          </a:p>
          <a:p>
            <a:pPr marL="72000" indent="180000" algn="just">
              <a:spcAft>
                <a:spcPts val="283"/>
              </a:spcAft>
            </a:pPr>
            <a:r>
              <a:rPr lang="ru-RU" sz="800" b="0" strike="noStrike" spc="-1" dirty="0">
                <a:latin typeface="Tinos"/>
              </a:rPr>
              <a:t>Запрещается выжигание хвороста, лесной подстилки, сухой травы и других лесных горючих материалов на земельных участках, непосредственно примыкающих к лесам, защитным и лесным насаждениям и не отделенных противопожарной минерализованной полосой шириной не менее 0,5 метра.</a:t>
            </a:r>
          </a:p>
          <a:p>
            <a:endParaRPr lang="ru-RU" sz="1000" b="0" strike="noStrike" spc="-1" dirty="0">
              <a:latin typeface="Tinos"/>
            </a:endParaRPr>
          </a:p>
        </p:txBody>
      </p:sp>
      <p:pic>
        <p:nvPicPr>
          <p:cNvPr id="8" name="Picture 41" descr="флаг МЧС4"/>
          <p:cNvPicPr/>
          <p:nvPr/>
        </p:nvPicPr>
        <p:blipFill>
          <a:blip r:embed="rId3"/>
          <a:stretch/>
        </p:blipFill>
        <p:spPr>
          <a:xfrm>
            <a:off x="7978504" y="-87917"/>
            <a:ext cx="1259632" cy="936104"/>
          </a:xfrm>
          <a:prstGeom prst="rect">
            <a:avLst/>
          </a:prstGeom>
          <a:ln w="9360">
            <a:noFill/>
          </a:ln>
        </p:spPr>
      </p:pic>
      <p:pic>
        <p:nvPicPr>
          <p:cNvPr id="9" name="Picture 9"/>
          <p:cNvPicPr/>
          <p:nvPr/>
        </p:nvPicPr>
        <p:blipFill>
          <a:blip r:embed="rId4"/>
          <a:stretch/>
        </p:blipFill>
        <p:spPr>
          <a:xfrm>
            <a:off x="10722" y="23873"/>
            <a:ext cx="888870" cy="747677"/>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CustomShape 1"/>
          <p:cNvSpPr/>
          <p:nvPr/>
        </p:nvSpPr>
        <p:spPr>
          <a:xfrm>
            <a:off x="7200" y="0"/>
            <a:ext cx="91429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smtClean="0">
                <a:solidFill>
                  <a:srgbClr val="000000"/>
                </a:solidFill>
                <a:latin typeface="Times New Roman"/>
              </a:rPr>
              <a:t>ПРИМЕР ОБОРУДОВАНИЯ МИНЕРАЛИЗОВАННОЙ ПОЛОСЫ</a:t>
            </a:r>
            <a:endParaRPr lang="ru-RU" sz="1700" b="0" strike="noStrike" spc="-1" dirty="0">
              <a:latin typeface="Arial"/>
            </a:endParaRPr>
          </a:p>
        </p:txBody>
      </p:sp>
      <p:sp>
        <p:nvSpPr>
          <p:cNvPr id="199"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sp>
        <p:nvSpPr>
          <p:cNvPr id="200" name="CustomShape 3"/>
          <p:cNvSpPr/>
          <p:nvPr/>
        </p:nvSpPr>
        <p:spPr>
          <a:xfrm>
            <a:off x="8748488" y="47750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12</a:t>
            </a:r>
            <a:endParaRPr lang="ru-RU" sz="1400" b="0" strike="noStrike" spc="-1" dirty="0">
              <a:latin typeface="Arial"/>
            </a:endParaRPr>
          </a:p>
        </p:txBody>
      </p:sp>
      <p:sp>
        <p:nvSpPr>
          <p:cNvPr id="201" name="CustomShape 4"/>
          <p:cNvSpPr/>
          <p:nvPr/>
        </p:nvSpPr>
        <p:spPr>
          <a:xfrm>
            <a:off x="8784000" y="47685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202" name="Рисунок 201"/>
          <p:cNvPicPr/>
          <p:nvPr/>
        </p:nvPicPr>
        <p:blipFill>
          <a:blip r:embed="rId2"/>
          <a:srcRect l="26168"/>
          <a:stretch/>
        </p:blipFill>
        <p:spPr>
          <a:xfrm>
            <a:off x="362340" y="771550"/>
            <a:ext cx="4168800" cy="2169650"/>
          </a:xfrm>
          <a:prstGeom prst="rect">
            <a:avLst/>
          </a:prstGeom>
          <a:ln>
            <a:noFill/>
          </a:ln>
        </p:spPr>
      </p:pic>
      <p:pic>
        <p:nvPicPr>
          <p:cNvPr id="203" name="Рисунок 202"/>
          <p:cNvPicPr/>
          <p:nvPr/>
        </p:nvPicPr>
        <p:blipFill>
          <a:blip r:embed="rId3"/>
          <a:srcRect l="12125" t="21388" r="26247" b="11654"/>
          <a:stretch/>
        </p:blipFill>
        <p:spPr>
          <a:xfrm>
            <a:off x="346196" y="2941200"/>
            <a:ext cx="4180680" cy="2170800"/>
          </a:xfrm>
          <a:prstGeom prst="rect">
            <a:avLst/>
          </a:prstGeom>
          <a:ln>
            <a:noFill/>
          </a:ln>
        </p:spPr>
      </p:pic>
      <p:pic>
        <p:nvPicPr>
          <p:cNvPr id="204" name="Рисунок 203"/>
          <p:cNvPicPr/>
          <p:nvPr/>
        </p:nvPicPr>
        <p:blipFill>
          <a:blip r:embed="rId4" cstate="print"/>
          <a:stretch/>
        </p:blipFill>
        <p:spPr>
          <a:xfrm>
            <a:off x="4531140" y="771549"/>
            <a:ext cx="4168800" cy="2173737"/>
          </a:xfrm>
          <a:prstGeom prst="rect">
            <a:avLst/>
          </a:prstGeom>
          <a:ln>
            <a:noFill/>
          </a:ln>
        </p:spPr>
      </p:pic>
      <p:pic>
        <p:nvPicPr>
          <p:cNvPr id="205" name="Рисунок 204"/>
          <p:cNvPicPr/>
          <p:nvPr/>
        </p:nvPicPr>
        <p:blipFill>
          <a:blip r:embed="rId5"/>
          <a:stretch/>
        </p:blipFill>
        <p:spPr>
          <a:xfrm>
            <a:off x="4531140" y="2941200"/>
            <a:ext cx="4164480" cy="2170800"/>
          </a:xfrm>
          <a:prstGeom prst="rect">
            <a:avLst/>
          </a:prstGeom>
          <a:ln>
            <a:noFill/>
          </a:ln>
        </p:spPr>
      </p:pic>
      <p:pic>
        <p:nvPicPr>
          <p:cNvPr id="10" name="Picture 41" descr="флаг МЧС4"/>
          <p:cNvPicPr/>
          <p:nvPr/>
        </p:nvPicPr>
        <p:blipFill>
          <a:blip r:embed="rId6"/>
          <a:stretch/>
        </p:blipFill>
        <p:spPr>
          <a:xfrm>
            <a:off x="7978504" y="-87917"/>
            <a:ext cx="1259632" cy="936104"/>
          </a:xfrm>
          <a:prstGeom prst="rect">
            <a:avLst/>
          </a:prstGeom>
          <a:ln w="9360">
            <a:noFill/>
          </a:ln>
        </p:spPr>
      </p:pic>
      <p:pic>
        <p:nvPicPr>
          <p:cNvPr id="11" name="Picture 9"/>
          <p:cNvPicPr/>
          <p:nvPr/>
        </p:nvPicPr>
        <p:blipFill>
          <a:blip r:embed="rId7"/>
          <a:stretch/>
        </p:blipFill>
        <p:spPr>
          <a:xfrm>
            <a:off x="10722" y="23873"/>
            <a:ext cx="888870" cy="747677"/>
          </a:xfrm>
          <a:prstGeom prst="rect">
            <a:avLst/>
          </a:prstGeom>
          <a:ln w="9360">
            <a:noFill/>
          </a:ln>
        </p:spPr>
      </p:pic>
      <p:cxnSp>
        <p:nvCxnSpPr>
          <p:cNvPr id="3" name="Прямая со стрелкой 2"/>
          <p:cNvCxnSpPr/>
          <p:nvPr/>
        </p:nvCxnSpPr>
        <p:spPr>
          <a:xfrm flipV="1">
            <a:off x="1403648" y="2292904"/>
            <a:ext cx="1728192" cy="350854"/>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rot="20970779">
            <a:off x="1772095" y="2067693"/>
            <a:ext cx="720080" cy="369332"/>
          </a:xfrm>
          <a:prstGeom prst="rect">
            <a:avLst/>
          </a:prstGeom>
          <a:noFill/>
        </p:spPr>
        <p:txBody>
          <a:bodyPr wrap="square" rtlCol="0">
            <a:spAutoFit/>
          </a:bodyPr>
          <a:lstStyle/>
          <a:p>
            <a:r>
              <a:rPr lang="ru-RU" dirty="0" smtClean="0">
                <a:solidFill>
                  <a:schemeClr val="bg1"/>
                </a:solidFill>
              </a:rPr>
              <a:t>10 м</a:t>
            </a:r>
            <a:endParaRPr lang="ru-RU" dirty="0">
              <a:solidFill>
                <a:schemeClr val="bg1"/>
              </a:solidFill>
            </a:endParaRPr>
          </a:p>
        </p:txBody>
      </p:sp>
      <p:cxnSp>
        <p:nvCxnSpPr>
          <p:cNvPr id="16" name="Прямая со стрелкой 15"/>
          <p:cNvCxnSpPr/>
          <p:nvPr/>
        </p:nvCxnSpPr>
        <p:spPr>
          <a:xfrm>
            <a:off x="899592" y="4289767"/>
            <a:ext cx="3240360" cy="586239"/>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651166">
            <a:off x="2076496" y="4149067"/>
            <a:ext cx="720080" cy="369332"/>
          </a:xfrm>
          <a:prstGeom prst="rect">
            <a:avLst/>
          </a:prstGeom>
          <a:noFill/>
        </p:spPr>
        <p:txBody>
          <a:bodyPr wrap="square" rtlCol="0">
            <a:spAutoFit/>
          </a:bodyPr>
          <a:lstStyle/>
          <a:p>
            <a:r>
              <a:rPr lang="ru-RU" dirty="0" smtClean="0">
                <a:solidFill>
                  <a:schemeClr val="bg1"/>
                </a:solidFill>
              </a:rPr>
              <a:t>10 м</a:t>
            </a:r>
            <a:endParaRPr lang="ru-RU" dirty="0">
              <a:solidFill>
                <a:schemeClr val="bg1"/>
              </a:solidFill>
            </a:endParaRPr>
          </a:p>
        </p:txBody>
      </p:sp>
      <p:cxnSp>
        <p:nvCxnSpPr>
          <p:cNvPr id="22" name="Прямая со стрелкой 21"/>
          <p:cNvCxnSpPr/>
          <p:nvPr/>
        </p:nvCxnSpPr>
        <p:spPr>
          <a:xfrm flipV="1">
            <a:off x="6613380" y="1885774"/>
            <a:ext cx="910948" cy="496152"/>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rot="19863376">
            <a:off x="6540983" y="1772396"/>
            <a:ext cx="720080" cy="369332"/>
          </a:xfrm>
          <a:prstGeom prst="rect">
            <a:avLst/>
          </a:prstGeom>
          <a:noFill/>
        </p:spPr>
        <p:txBody>
          <a:bodyPr wrap="square" rtlCol="0">
            <a:spAutoFit/>
          </a:bodyPr>
          <a:lstStyle/>
          <a:p>
            <a:r>
              <a:rPr lang="ru-RU" dirty="0" smtClean="0">
                <a:solidFill>
                  <a:schemeClr val="bg1"/>
                </a:solidFill>
              </a:rPr>
              <a:t>10 м</a:t>
            </a:r>
            <a:endParaRPr lang="ru-RU" dirty="0">
              <a:solidFill>
                <a:schemeClr val="bg1"/>
              </a:solidFill>
            </a:endParaRPr>
          </a:p>
        </p:txBody>
      </p:sp>
      <p:cxnSp>
        <p:nvCxnSpPr>
          <p:cNvPr id="27" name="Прямая со стрелкой 26"/>
          <p:cNvCxnSpPr/>
          <p:nvPr/>
        </p:nvCxnSpPr>
        <p:spPr>
          <a:xfrm flipV="1">
            <a:off x="5796136" y="4227935"/>
            <a:ext cx="2232248" cy="547105"/>
          </a:xfrm>
          <a:prstGeom prst="straightConnector1">
            <a:avLst/>
          </a:prstGeom>
          <a:ln w="28575">
            <a:solidFill>
              <a:schemeClr val="bg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rot="20788942">
            <a:off x="6253339" y="4149067"/>
            <a:ext cx="720080" cy="369332"/>
          </a:xfrm>
          <a:prstGeom prst="rect">
            <a:avLst/>
          </a:prstGeom>
          <a:noFill/>
        </p:spPr>
        <p:txBody>
          <a:bodyPr wrap="square" rtlCol="0">
            <a:spAutoFit/>
          </a:bodyPr>
          <a:lstStyle/>
          <a:p>
            <a:r>
              <a:rPr lang="ru-RU" dirty="0" smtClean="0">
                <a:solidFill>
                  <a:schemeClr val="bg1"/>
                </a:solidFill>
              </a:rPr>
              <a:t>10 м</a:t>
            </a:r>
            <a:endParaRPr lang="ru-RU"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Text Box 12"/>
          <p:cNvSpPr txBox="1">
            <a:spLocks noChangeArrowheads="1"/>
          </p:cNvSpPr>
          <p:nvPr/>
        </p:nvSpPr>
        <p:spPr bwMode="auto">
          <a:xfrm>
            <a:off x="928662" y="0"/>
            <a:ext cx="7286676" cy="652463"/>
          </a:xfrm>
          <a:prstGeom prst="rect">
            <a:avLst/>
          </a:prstGeom>
          <a:noFill/>
          <a:ln w="9525" algn="ctr">
            <a:noFill/>
            <a:miter lim="800000"/>
            <a:headEnd/>
            <a:tailEnd/>
          </a:ln>
        </p:spPr>
        <p:txBody>
          <a:bodyPr lIns="91017" tIns="15512" rIns="91017" bIns="15512" anchor="ctr"/>
          <a:lstStyle/>
          <a:p>
            <a:pPr algn="ctr" defTabSz="788988"/>
            <a:r>
              <a:rPr lang="ru-RU" sz="1700" b="1" dirty="0" smtClean="0">
                <a:solidFill>
                  <a:schemeClr val="tx1"/>
                </a:solidFill>
                <a:cs typeface="Times New Roman" pitchFamily="18" charset="0"/>
              </a:rPr>
              <a:t>НАСЕЛЕННЫЕ ПУНКТЫ ВНЕ НОРМАТИВНОГО ВРЕМЕНИ ПРИБЫТИЯ ПЕРВОГО ПОДРАЗДЕЛЕНИЯ ПОЖАРНОЙ ОХРАНЫ</a:t>
            </a:r>
            <a:endParaRPr lang="ru-RU" sz="1700" b="1" dirty="0">
              <a:solidFill>
                <a:schemeClr val="tx1"/>
              </a:solidFill>
              <a:cs typeface="Times New Roman" pitchFamily="18" charset="0"/>
            </a:endParaRPr>
          </a:p>
        </p:txBody>
      </p:sp>
      <p:sp>
        <p:nvSpPr>
          <p:cNvPr id="6" name="TextBox 5"/>
          <p:cNvSpPr txBox="1"/>
          <p:nvPr/>
        </p:nvSpPr>
        <p:spPr bwMode="auto">
          <a:xfrm>
            <a:off x="8643966" y="4714890"/>
            <a:ext cx="428628" cy="307777"/>
          </a:xfrm>
          <a:prstGeom prst="rect">
            <a:avLst/>
          </a:prstGeom>
          <a:solidFill>
            <a:schemeClr val="bg1"/>
          </a:solidFill>
          <a:ln w="0">
            <a:noFill/>
            <a:miter lim="800000"/>
            <a:headEnd/>
            <a:tailEnd/>
          </a:ln>
          <a:extLst/>
        </p:spPr>
        <p:txBody>
          <a:bodyPr wrap="square" rtlCol="0">
            <a:spAutoFit/>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13</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8" name="Блок-схема: узел 7"/>
          <p:cNvSpPr/>
          <p:nvPr/>
        </p:nvSpPr>
        <p:spPr>
          <a:xfrm>
            <a:off x="8715404" y="4714890"/>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pic>
        <p:nvPicPr>
          <p:cNvPr id="9" name="Picture 41" descr="флаг МЧС4"/>
          <p:cNvPicPr>
            <a:picLocks noChangeAspect="1" noChangeArrowheads="1"/>
          </p:cNvPicPr>
          <p:nvPr/>
        </p:nvPicPr>
        <p:blipFill>
          <a:blip r:embed="rId2" cstate="print"/>
          <a:srcRect/>
          <a:stretch>
            <a:fillRect/>
          </a:stretch>
        </p:blipFill>
        <p:spPr bwMode="auto">
          <a:xfrm>
            <a:off x="7880351" y="0"/>
            <a:ext cx="1263649" cy="911988"/>
          </a:xfrm>
          <a:prstGeom prst="rect">
            <a:avLst/>
          </a:prstGeom>
          <a:noFill/>
          <a:ln w="9525">
            <a:noFill/>
            <a:miter lim="800000"/>
            <a:headEnd/>
            <a:tailEnd/>
          </a:ln>
        </p:spPr>
      </p:pic>
      <p:pic>
        <p:nvPicPr>
          <p:cNvPr id="10" name="Рисунок 1070"/>
          <p:cNvPicPr>
            <a:picLocks noChangeAspect="1" noChangeArrowheads="1"/>
          </p:cNvPicPr>
          <p:nvPr/>
        </p:nvPicPr>
        <p:blipFill>
          <a:blip r:embed="rId3"/>
          <a:srcRect/>
          <a:stretch>
            <a:fillRect/>
          </a:stretch>
        </p:blipFill>
        <p:spPr bwMode="auto">
          <a:xfrm>
            <a:off x="50801" y="63501"/>
            <a:ext cx="977899" cy="904390"/>
          </a:xfrm>
          <a:prstGeom prst="rect">
            <a:avLst/>
          </a:prstGeom>
          <a:noFill/>
          <a:ln w="9525">
            <a:noFill/>
            <a:miter lim="800000"/>
            <a:headEnd/>
            <a:tailEnd/>
          </a:ln>
        </p:spPr>
      </p:pic>
      <p:graphicFrame>
        <p:nvGraphicFramePr>
          <p:cNvPr id="12" name="Таблица 11"/>
          <p:cNvGraphicFramePr>
            <a:graphicFrameLocks noGrp="1"/>
          </p:cNvGraphicFramePr>
          <p:nvPr/>
        </p:nvGraphicFramePr>
        <p:xfrm>
          <a:off x="857224" y="928676"/>
          <a:ext cx="3929090" cy="4064005"/>
        </p:xfrm>
        <a:graphic>
          <a:graphicData uri="http://schemas.openxmlformats.org/drawingml/2006/table">
            <a:tbl>
              <a:tblPr/>
              <a:tblGrid>
                <a:gridCol w="294791"/>
                <a:gridCol w="1736753"/>
                <a:gridCol w="891228"/>
                <a:gridCol w="1006318"/>
              </a:tblGrid>
              <a:tr h="464770">
                <a:tc>
                  <a:txBody>
                    <a:bodyPr/>
                    <a:lstStyle/>
                    <a:p>
                      <a:pPr algn="ctr">
                        <a:lnSpc>
                          <a:spcPct val="100000"/>
                        </a:lnSpc>
                        <a:spcAft>
                          <a:spcPts val="0"/>
                        </a:spcAft>
                      </a:pPr>
                      <a:r>
                        <a:rPr lang="ru-RU" sz="1300" b="1" dirty="0">
                          <a:latin typeface="Times New Roman"/>
                          <a:ea typeface="Times New Roman"/>
                          <a:cs typeface="Times New Roman"/>
                        </a:rPr>
                        <a:t>№ </a:t>
                      </a:r>
                      <a:r>
                        <a:rPr lang="ru-RU" sz="1300" b="1" dirty="0" err="1">
                          <a:latin typeface="Times New Roman"/>
                          <a:ea typeface="Times New Roman"/>
                          <a:cs typeface="Times New Roman"/>
                        </a:rPr>
                        <a:t>п</a:t>
                      </a:r>
                      <a:r>
                        <a:rPr lang="ru-RU" sz="1300" b="1" dirty="0">
                          <a:latin typeface="Times New Roman"/>
                          <a:ea typeface="Times New Roman"/>
                          <a:cs typeface="Times New Roman"/>
                        </a:rPr>
                        <a:t>/</a:t>
                      </a:r>
                      <a:r>
                        <a:rPr lang="ru-RU" sz="1300" b="1" dirty="0" err="1">
                          <a:latin typeface="Times New Roman"/>
                          <a:ea typeface="Times New Roman"/>
                          <a:cs typeface="Times New Roman"/>
                        </a:rPr>
                        <a:t>п</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lnSpc>
                          <a:spcPct val="100000"/>
                        </a:lnSpc>
                        <a:spcAft>
                          <a:spcPts val="0"/>
                        </a:spcAft>
                      </a:pPr>
                      <a:r>
                        <a:rPr lang="ru-RU" sz="1300" b="1" dirty="0">
                          <a:latin typeface="Times New Roman"/>
                          <a:ea typeface="Times New Roman"/>
                          <a:cs typeface="Times New Roman"/>
                        </a:rPr>
                        <a:t>Наименование населенных пунктов  </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50" b="1" dirty="0">
                          <a:latin typeface="Times New Roman"/>
                          <a:ea typeface="Times New Roman"/>
                          <a:cs typeface="Times New Roman"/>
                        </a:rPr>
                        <a:t>Количество домов</a:t>
                      </a:r>
                      <a:endParaRPr lang="ru-RU" sz="125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Количество жителей</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gridSpan="4">
                  <a:txBody>
                    <a:bodyPr/>
                    <a:lstStyle/>
                    <a:p>
                      <a:pPr algn="ctr">
                        <a:lnSpc>
                          <a:spcPct val="100000"/>
                        </a:lnSpc>
                        <a:spcAft>
                          <a:spcPts val="0"/>
                        </a:spcAft>
                      </a:pPr>
                      <a:r>
                        <a:rPr lang="ru-RU" sz="1300" b="1" dirty="0">
                          <a:latin typeface="Times New Roman"/>
                          <a:ea typeface="Times New Roman"/>
                          <a:cs typeface="Times New Roman"/>
                        </a:rPr>
                        <a:t>Костромской район</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239949">
                <a:tc>
                  <a:txBody>
                    <a:bodyPr/>
                    <a:lstStyle/>
                    <a:p>
                      <a:pPr algn="ctr">
                        <a:lnSpc>
                          <a:spcPct val="100000"/>
                        </a:lnSpc>
                        <a:spcAft>
                          <a:spcPts val="0"/>
                        </a:spcAft>
                      </a:pPr>
                      <a:r>
                        <a:rPr lang="ru-RU" sz="1300" b="1" dirty="0">
                          <a:latin typeface="Times New Roman"/>
                          <a:ea typeface="Times New Roman"/>
                          <a:cs typeface="Times New Roman"/>
                        </a:rPr>
                        <a:t>1.</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dirty="0">
                          <a:latin typeface="Times New Roman"/>
                          <a:ea typeface="Times New Roman"/>
                          <a:cs typeface="Times New Roman"/>
                        </a:rPr>
                        <a:t>д. Холм</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35</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20</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dirty="0">
                          <a:latin typeface="Times New Roman"/>
                          <a:ea typeface="Times New Roman"/>
                          <a:cs typeface="Times New Roman"/>
                        </a:rPr>
                        <a:t>д. </a:t>
                      </a:r>
                      <a:r>
                        <a:rPr lang="ru-RU" sz="1300" b="1" dirty="0" err="1">
                          <a:latin typeface="Times New Roman"/>
                          <a:ea typeface="Times New Roman"/>
                          <a:cs typeface="Times New Roman"/>
                        </a:rPr>
                        <a:t>Самсонка</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53</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41</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3.</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dirty="0">
                          <a:latin typeface="Times New Roman"/>
                          <a:ea typeface="Times New Roman"/>
                          <a:cs typeface="Times New Roman"/>
                        </a:rPr>
                        <a:t>д. Сельцо</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76</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53</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4.</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dirty="0">
                          <a:latin typeface="Times New Roman"/>
                          <a:ea typeface="Times New Roman"/>
                          <a:cs typeface="Times New Roman"/>
                        </a:rPr>
                        <a:t>д. </a:t>
                      </a:r>
                      <a:r>
                        <a:rPr lang="ru-RU" sz="1300" b="1" dirty="0" err="1">
                          <a:latin typeface="Times New Roman"/>
                          <a:ea typeface="Times New Roman"/>
                          <a:cs typeface="Times New Roman"/>
                        </a:rPr>
                        <a:t>Абабурово</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56</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52</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5.</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Невежино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60</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37</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6.</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п. Прибрежный</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22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331</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7.</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Авдотьино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31</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69</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8.</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Коростелёво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49</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7</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9.</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Наумово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22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28</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10.</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Свотиново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36</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15</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11.</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Тимонино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42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21</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12.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Фатьянка</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42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6</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13.</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с. Чернопенье</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307</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117</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39949">
                <a:tc>
                  <a:txBody>
                    <a:bodyPr/>
                    <a:lstStyle/>
                    <a:p>
                      <a:pPr algn="ctr">
                        <a:lnSpc>
                          <a:spcPct val="100000"/>
                        </a:lnSpc>
                        <a:spcAft>
                          <a:spcPts val="0"/>
                        </a:spcAft>
                      </a:pPr>
                      <a:r>
                        <a:rPr lang="ru-RU" sz="1300" b="1">
                          <a:latin typeface="Times New Roman"/>
                          <a:ea typeface="Times New Roman"/>
                          <a:cs typeface="Times New Roman"/>
                        </a:rPr>
                        <a:t>14.</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с. Петрилово</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212</a:t>
                      </a:r>
                      <a:endParaRPr lang="ru-RU" sz="100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613</a:t>
                      </a:r>
                      <a:endParaRPr lang="ru-RU" sz="1000" dirty="0">
                        <a:latin typeface="Calibri"/>
                        <a:ea typeface="Times New Roman"/>
                        <a:cs typeface="Times New Roman"/>
                      </a:endParaRPr>
                    </a:p>
                  </a:txBody>
                  <a:tcPr marL="7564" marR="7564" marT="7564" marB="7564">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3" name="Таблица 12"/>
          <p:cNvGraphicFramePr>
            <a:graphicFrameLocks noGrp="1"/>
          </p:cNvGraphicFramePr>
          <p:nvPr/>
        </p:nvGraphicFramePr>
        <p:xfrm>
          <a:off x="5000628" y="928676"/>
          <a:ext cx="3500462" cy="4038488"/>
        </p:xfrm>
        <a:graphic>
          <a:graphicData uri="http://schemas.openxmlformats.org/drawingml/2006/table">
            <a:tbl>
              <a:tblPr/>
              <a:tblGrid>
                <a:gridCol w="357190"/>
                <a:gridCol w="1284435"/>
                <a:gridCol w="858705"/>
                <a:gridCol w="1000132"/>
              </a:tblGrid>
              <a:tr h="487582">
                <a:tc>
                  <a:txBody>
                    <a:bodyPr/>
                    <a:lstStyle/>
                    <a:p>
                      <a:pPr algn="ctr">
                        <a:lnSpc>
                          <a:spcPct val="100000"/>
                        </a:lnSpc>
                        <a:spcAft>
                          <a:spcPts val="0"/>
                        </a:spcAft>
                      </a:pPr>
                      <a:r>
                        <a:rPr lang="ru-RU" sz="1300" b="1" dirty="0">
                          <a:latin typeface="Times New Roman"/>
                          <a:ea typeface="Times New Roman"/>
                          <a:cs typeface="Times New Roman"/>
                        </a:rPr>
                        <a:t>№ </a:t>
                      </a:r>
                      <a:r>
                        <a:rPr lang="ru-RU" sz="1300" b="1" dirty="0" err="1">
                          <a:latin typeface="Times New Roman"/>
                          <a:ea typeface="Times New Roman"/>
                          <a:cs typeface="Times New Roman"/>
                        </a:rPr>
                        <a:t>п</a:t>
                      </a:r>
                      <a:r>
                        <a:rPr lang="ru-RU" sz="1300" b="1" dirty="0">
                          <a:latin typeface="Times New Roman"/>
                          <a:ea typeface="Times New Roman"/>
                          <a:cs typeface="Times New Roman"/>
                        </a:rPr>
                        <a:t>/</a:t>
                      </a:r>
                      <a:r>
                        <a:rPr lang="ru-RU" sz="1300" b="1" dirty="0" err="1">
                          <a:latin typeface="Times New Roman"/>
                          <a:ea typeface="Times New Roman"/>
                          <a:cs typeface="Times New Roman"/>
                        </a:rPr>
                        <a:t>п</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gn="ctr">
                        <a:lnSpc>
                          <a:spcPct val="100000"/>
                        </a:lnSpc>
                        <a:spcAft>
                          <a:spcPts val="0"/>
                        </a:spcAft>
                      </a:pPr>
                      <a:r>
                        <a:rPr lang="ru-RU" sz="1300" b="1" dirty="0">
                          <a:latin typeface="Times New Roman"/>
                          <a:ea typeface="Times New Roman"/>
                          <a:cs typeface="Times New Roman"/>
                        </a:rPr>
                        <a:t>Наименование населенных пунктов  </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200" b="1" dirty="0">
                          <a:latin typeface="Times New Roman"/>
                          <a:ea typeface="Times New Roman"/>
                          <a:cs typeface="Times New Roman"/>
                        </a:rPr>
                        <a:t>Количество домов</a:t>
                      </a:r>
                      <a:endParaRPr lang="ru-RU" sz="12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Количество жителей</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7872">
                <a:tc gridSpan="4">
                  <a:txBody>
                    <a:bodyPr/>
                    <a:lstStyle/>
                    <a:p>
                      <a:pPr marL="32385" algn="ctr">
                        <a:lnSpc>
                          <a:spcPct val="100000"/>
                        </a:lnSpc>
                        <a:spcAft>
                          <a:spcPts val="0"/>
                        </a:spcAft>
                      </a:pPr>
                      <a:r>
                        <a:rPr lang="ru-RU" sz="1300" b="1" dirty="0" err="1">
                          <a:latin typeface="Times New Roman"/>
                          <a:ea typeface="Times New Roman"/>
                          <a:cs typeface="Times New Roman"/>
                        </a:rPr>
                        <a:t>Антроповский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nSpc>
                          <a:spcPct val="115000"/>
                        </a:lnSpc>
                      </a:pPr>
                      <a:endParaRPr lang="ru-RU" sz="1100" dirty="0">
                        <a:latin typeface="Calibri"/>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51726">
                <a:tc>
                  <a:txBody>
                    <a:bodyPr/>
                    <a:lstStyle/>
                    <a:p>
                      <a:pPr algn="ctr">
                        <a:lnSpc>
                          <a:spcPct val="115000"/>
                        </a:lnSpc>
                        <a:spcAft>
                          <a:spcPts val="0"/>
                        </a:spcAft>
                      </a:pPr>
                      <a:r>
                        <a:rPr lang="ru-RU" sz="1300" b="1">
                          <a:latin typeface="Times New Roman"/>
                          <a:ea typeface="Times New Roman"/>
                          <a:cs typeface="Times New Roman"/>
                        </a:rPr>
                        <a:t>15.</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dirty="0">
                          <a:latin typeface="Times New Roman"/>
                          <a:ea typeface="Times New Roman"/>
                          <a:cs typeface="Times New Roman"/>
                        </a:rPr>
                        <a:t>с</a:t>
                      </a:r>
                      <a:r>
                        <a:rPr lang="ru-RU" sz="1300" b="1" dirty="0" smtClean="0">
                          <a:latin typeface="Times New Roman"/>
                          <a:ea typeface="Times New Roman"/>
                          <a:cs typeface="Times New Roman"/>
                        </a:rPr>
                        <a:t>. </a:t>
                      </a:r>
                      <a:r>
                        <a:rPr lang="ru-RU" sz="1300" b="1" dirty="0" err="1" smtClean="0">
                          <a:latin typeface="Times New Roman"/>
                          <a:ea typeface="Times New Roman"/>
                          <a:cs typeface="Times New Roman"/>
                        </a:rPr>
                        <a:t>Понизье</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53</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61</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5924">
                <a:tc gridSpan="4">
                  <a:txBody>
                    <a:bodyPr/>
                    <a:lstStyle/>
                    <a:p>
                      <a:pPr marL="32385" algn="ctr">
                        <a:lnSpc>
                          <a:spcPct val="100000"/>
                        </a:lnSpc>
                        <a:spcAft>
                          <a:spcPts val="0"/>
                        </a:spcAft>
                      </a:pPr>
                      <a:r>
                        <a:rPr lang="ru-RU" sz="1300" b="1" dirty="0" err="1">
                          <a:latin typeface="Times New Roman"/>
                          <a:ea typeface="Times New Roman"/>
                          <a:cs typeface="Times New Roman"/>
                        </a:rPr>
                        <a:t>Вохомский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nSpc>
                          <a:spcPct val="115000"/>
                        </a:lnSpc>
                      </a:pPr>
                      <a:endParaRPr lang="ru-RU" sz="1100" dirty="0">
                        <a:latin typeface="Calibri"/>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188512">
                <a:tc>
                  <a:txBody>
                    <a:bodyPr/>
                    <a:lstStyle/>
                    <a:p>
                      <a:pPr algn="ctr">
                        <a:lnSpc>
                          <a:spcPct val="115000"/>
                        </a:lnSpc>
                        <a:spcAft>
                          <a:spcPts val="0"/>
                        </a:spcAft>
                      </a:pPr>
                      <a:r>
                        <a:rPr lang="ru-RU" sz="1300" b="1">
                          <a:latin typeface="Times New Roman"/>
                          <a:ea typeface="Times New Roman"/>
                          <a:cs typeface="Times New Roman"/>
                        </a:rPr>
                        <a:t>16.</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с. Согра</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44</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126</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2538">
                <a:tc gridSpan="4">
                  <a:txBody>
                    <a:bodyPr/>
                    <a:lstStyle/>
                    <a:p>
                      <a:pPr marL="32385" algn="ctr">
                        <a:lnSpc>
                          <a:spcPct val="100000"/>
                        </a:lnSpc>
                        <a:spcAft>
                          <a:spcPts val="0"/>
                        </a:spcAft>
                      </a:pPr>
                      <a:r>
                        <a:rPr lang="ru-RU" sz="1300" b="1" dirty="0" err="1">
                          <a:latin typeface="Times New Roman"/>
                          <a:ea typeface="Times New Roman"/>
                          <a:cs typeface="Times New Roman"/>
                        </a:rPr>
                        <a:t>Красносельский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lnSpc>
                          <a:spcPct val="115000"/>
                        </a:lnSpc>
                        <a:spcAft>
                          <a:spcPts val="0"/>
                        </a:spcAft>
                      </a:pPr>
                      <a:endParaRPr lang="ru-RU" sz="13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56564">
                <a:tc>
                  <a:txBody>
                    <a:bodyPr/>
                    <a:lstStyle/>
                    <a:p>
                      <a:pPr algn="ctr">
                        <a:lnSpc>
                          <a:spcPct val="115000"/>
                        </a:lnSpc>
                        <a:spcAft>
                          <a:spcPts val="0"/>
                        </a:spcAft>
                      </a:pPr>
                      <a:r>
                        <a:rPr lang="ru-RU" sz="1300" b="1">
                          <a:latin typeface="Times New Roman"/>
                          <a:ea typeface="Times New Roman"/>
                          <a:cs typeface="Times New Roman"/>
                        </a:rPr>
                        <a:t>17.</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dirty="0">
                          <a:latin typeface="Times New Roman"/>
                          <a:ea typeface="Times New Roman"/>
                          <a:cs typeface="Times New Roman"/>
                        </a:rPr>
                        <a:t>д. </a:t>
                      </a:r>
                      <a:r>
                        <a:rPr lang="ru-RU" sz="1300" b="1" dirty="0" err="1">
                          <a:latin typeface="Times New Roman"/>
                          <a:ea typeface="Times New Roman"/>
                          <a:cs typeface="Times New Roman"/>
                        </a:rPr>
                        <a:t>Лякино</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33</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22</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726">
                <a:tc gridSpan="4">
                  <a:txBody>
                    <a:bodyPr/>
                    <a:lstStyle/>
                    <a:p>
                      <a:pPr marL="32385" algn="ctr">
                        <a:lnSpc>
                          <a:spcPct val="100000"/>
                        </a:lnSpc>
                        <a:spcAft>
                          <a:spcPts val="0"/>
                        </a:spcAft>
                      </a:pPr>
                      <a:r>
                        <a:rPr lang="ru-RU" sz="1300" b="1" dirty="0" err="1">
                          <a:latin typeface="Times New Roman"/>
                          <a:ea typeface="Times New Roman"/>
                          <a:cs typeface="Times New Roman"/>
                        </a:rPr>
                        <a:t>Межевской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lnSpc>
                          <a:spcPct val="115000"/>
                        </a:lnSpc>
                        <a:spcAft>
                          <a:spcPts val="0"/>
                        </a:spcAft>
                      </a:pPr>
                      <a:endParaRPr lang="ru-RU" sz="13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51726">
                <a:tc>
                  <a:txBody>
                    <a:bodyPr/>
                    <a:lstStyle/>
                    <a:p>
                      <a:pPr algn="ctr">
                        <a:lnSpc>
                          <a:spcPct val="115000"/>
                        </a:lnSpc>
                        <a:spcAft>
                          <a:spcPts val="0"/>
                        </a:spcAft>
                      </a:pPr>
                      <a:r>
                        <a:rPr lang="ru-RU" sz="1300" b="1">
                          <a:latin typeface="Times New Roman"/>
                          <a:ea typeface="Times New Roman"/>
                          <a:cs typeface="Times New Roman"/>
                        </a:rPr>
                        <a:t>18.</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Алешково</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15</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22</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726">
                <a:tc gridSpan="4">
                  <a:txBody>
                    <a:bodyPr/>
                    <a:lstStyle/>
                    <a:p>
                      <a:pPr marL="32385" algn="ctr">
                        <a:lnSpc>
                          <a:spcPct val="100000"/>
                        </a:lnSpc>
                        <a:spcAft>
                          <a:spcPts val="0"/>
                        </a:spcAft>
                      </a:pPr>
                      <a:r>
                        <a:rPr lang="ru-RU" sz="1300" b="1" dirty="0" err="1">
                          <a:latin typeface="Times New Roman"/>
                          <a:ea typeface="Times New Roman"/>
                          <a:cs typeface="Times New Roman"/>
                        </a:rPr>
                        <a:t>Павинский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lnSpc>
                          <a:spcPct val="115000"/>
                        </a:lnSpc>
                        <a:spcAft>
                          <a:spcPts val="0"/>
                        </a:spcAft>
                      </a:pPr>
                      <a:endParaRPr lang="ru-RU" sz="13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51726">
                <a:tc>
                  <a:txBody>
                    <a:bodyPr/>
                    <a:lstStyle/>
                    <a:p>
                      <a:pPr algn="ctr">
                        <a:lnSpc>
                          <a:spcPct val="115000"/>
                        </a:lnSpc>
                        <a:spcAft>
                          <a:spcPts val="0"/>
                        </a:spcAft>
                      </a:pPr>
                      <a:r>
                        <a:rPr lang="ru-RU" sz="1300" b="1">
                          <a:latin typeface="Times New Roman"/>
                          <a:ea typeface="Times New Roman"/>
                          <a:cs typeface="Times New Roman"/>
                        </a:rPr>
                        <a:t>19.</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д. Низкая Грива</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12</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33</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726">
                <a:tc gridSpan="4">
                  <a:txBody>
                    <a:bodyPr/>
                    <a:lstStyle/>
                    <a:p>
                      <a:pPr marL="32385" algn="ctr">
                        <a:lnSpc>
                          <a:spcPct val="100000"/>
                        </a:lnSpc>
                        <a:spcAft>
                          <a:spcPts val="0"/>
                        </a:spcAft>
                      </a:pPr>
                      <a:r>
                        <a:rPr lang="ru-RU" sz="1300" b="1" dirty="0" err="1">
                          <a:latin typeface="Times New Roman"/>
                          <a:ea typeface="Times New Roman"/>
                          <a:cs typeface="Times New Roman"/>
                        </a:rPr>
                        <a:t>Судиславский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lnSpc>
                          <a:spcPct val="115000"/>
                        </a:lnSpc>
                        <a:spcAft>
                          <a:spcPts val="0"/>
                        </a:spcAft>
                      </a:pPr>
                      <a:endParaRPr lang="ru-RU" sz="13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51726">
                <a:tc>
                  <a:txBody>
                    <a:bodyPr/>
                    <a:lstStyle/>
                    <a:p>
                      <a:pPr algn="ctr">
                        <a:lnSpc>
                          <a:spcPct val="115000"/>
                        </a:lnSpc>
                        <a:spcAft>
                          <a:spcPts val="0"/>
                        </a:spcAft>
                      </a:pPr>
                      <a:r>
                        <a:rPr lang="ru-RU" sz="1300" b="1">
                          <a:latin typeface="Times New Roman"/>
                          <a:ea typeface="Times New Roman"/>
                          <a:cs typeface="Times New Roman"/>
                        </a:rPr>
                        <a:t>20.</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п. Раслово</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116</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676</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1726">
                <a:tc gridSpan="4">
                  <a:txBody>
                    <a:bodyPr/>
                    <a:lstStyle/>
                    <a:p>
                      <a:pPr marL="32385" algn="ctr">
                        <a:lnSpc>
                          <a:spcPct val="100000"/>
                        </a:lnSpc>
                        <a:spcAft>
                          <a:spcPts val="0"/>
                        </a:spcAft>
                      </a:pPr>
                      <a:r>
                        <a:rPr lang="ru-RU" sz="1300" b="1" dirty="0" err="1">
                          <a:latin typeface="Times New Roman"/>
                          <a:ea typeface="Times New Roman"/>
                          <a:cs typeface="Times New Roman"/>
                        </a:rPr>
                        <a:t>Шарьинский</a:t>
                      </a:r>
                      <a:r>
                        <a:rPr lang="ru-RU" sz="1300" b="1" dirty="0">
                          <a:latin typeface="Times New Roman"/>
                          <a:ea typeface="Times New Roman"/>
                          <a:cs typeface="Times New Roman"/>
                        </a:rPr>
                        <a:t> район</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pPr algn="ctr">
                        <a:lnSpc>
                          <a:spcPct val="115000"/>
                        </a:lnSpc>
                        <a:spcAft>
                          <a:spcPts val="0"/>
                        </a:spcAft>
                      </a:pPr>
                      <a:endParaRPr lang="ru-RU" sz="1300" dirty="0">
                        <a:latin typeface="Times New Roman"/>
                        <a:ea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r>
              <a:tr h="251726">
                <a:tc>
                  <a:txBody>
                    <a:bodyPr/>
                    <a:lstStyle/>
                    <a:p>
                      <a:pPr algn="ctr">
                        <a:lnSpc>
                          <a:spcPct val="115000"/>
                        </a:lnSpc>
                        <a:spcAft>
                          <a:spcPts val="0"/>
                        </a:spcAft>
                      </a:pPr>
                      <a:r>
                        <a:rPr lang="ru-RU" sz="1300" b="1">
                          <a:latin typeface="Times New Roman"/>
                          <a:ea typeface="Times New Roman"/>
                          <a:cs typeface="Times New Roman"/>
                        </a:rPr>
                        <a:t>21.</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2385">
                        <a:lnSpc>
                          <a:spcPct val="100000"/>
                        </a:lnSpc>
                        <a:spcAft>
                          <a:spcPts val="0"/>
                        </a:spcAft>
                      </a:pPr>
                      <a:r>
                        <a:rPr lang="ru-RU" sz="1300" b="1">
                          <a:latin typeface="Times New Roman"/>
                          <a:ea typeface="Times New Roman"/>
                          <a:cs typeface="Times New Roman"/>
                        </a:rPr>
                        <a:t>п. Варакинский</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a:latin typeface="Times New Roman"/>
                          <a:ea typeface="Times New Roman"/>
                          <a:cs typeface="Times New Roman"/>
                        </a:rPr>
                        <a:t>140</a:t>
                      </a:r>
                      <a:endParaRPr lang="ru-RU" sz="110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300" b="1" dirty="0">
                          <a:latin typeface="Times New Roman"/>
                          <a:ea typeface="Times New Roman"/>
                          <a:cs typeface="Times New Roman"/>
                        </a:rPr>
                        <a:t>150</a:t>
                      </a:r>
                      <a:endParaRPr lang="ru-RU" sz="1100" dirty="0">
                        <a:latin typeface="Calibri"/>
                        <a:ea typeface="Times New Roman"/>
                        <a:cs typeface="Times New Roman"/>
                      </a:endParaRPr>
                    </a:p>
                  </a:txBody>
                  <a:tcPr marL="7935" marR="7935" marT="7935" marB="7935">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CustomShape 1"/>
          <p:cNvSpPr/>
          <p:nvPr/>
        </p:nvSpPr>
        <p:spPr>
          <a:xfrm>
            <a:off x="0" y="0"/>
            <a:ext cx="9143280" cy="77112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КОЛИЧЕСТВО ЗАРЕГИСТРИРОВАННЫХ</a:t>
            </a:r>
            <a:endParaRPr lang="ru-RU" sz="1700" b="0" strike="noStrike" spc="-1" dirty="0">
              <a:latin typeface="Arial"/>
            </a:endParaRPr>
          </a:p>
          <a:p>
            <a:pPr algn="ctr">
              <a:lnSpc>
                <a:spcPct val="100000"/>
              </a:lnSpc>
            </a:pPr>
            <a:r>
              <a:rPr lang="ru-RU" sz="1700" b="1" strike="noStrike" spc="-1" dirty="0">
                <a:solidFill>
                  <a:srgbClr val="000000"/>
                </a:solidFill>
                <a:latin typeface="Times New Roman"/>
              </a:rPr>
              <a:t>СЛУЧАЕВ ГОРЕНИЯ СУХОЙ ТРАВЫ ЗА 5 ЛЕТ</a:t>
            </a:r>
            <a:endParaRPr lang="ru-RU" sz="1700" b="0" strike="noStrike" spc="-1" dirty="0">
              <a:latin typeface="Arial"/>
            </a:endParaRPr>
          </a:p>
        </p:txBody>
      </p:sp>
      <p:sp>
        <p:nvSpPr>
          <p:cNvPr id="212" name="CustomShape 3"/>
          <p:cNvSpPr/>
          <p:nvPr/>
        </p:nvSpPr>
        <p:spPr>
          <a:xfrm>
            <a:off x="8720640" y="47750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en-US" sz="1400" b="0" strike="noStrike" spc="-1" dirty="0" smtClean="0">
                <a:solidFill>
                  <a:srgbClr val="000000"/>
                </a:solidFill>
                <a:latin typeface="Times New Roman"/>
              </a:rPr>
              <a:t>1</a:t>
            </a:r>
            <a:r>
              <a:rPr lang="ru-RU" sz="1400" b="0" strike="noStrike" spc="-1" dirty="0" smtClean="0">
                <a:solidFill>
                  <a:srgbClr val="000000"/>
                </a:solidFill>
                <a:latin typeface="Times New Roman"/>
              </a:rPr>
              <a:t>4</a:t>
            </a:r>
            <a:endParaRPr lang="ru-RU" sz="1400" b="0" strike="noStrike" spc="-1" dirty="0">
              <a:latin typeface="Arial"/>
            </a:endParaRPr>
          </a:p>
        </p:txBody>
      </p:sp>
      <p:sp>
        <p:nvSpPr>
          <p:cNvPr id="213" name="CustomShape 4"/>
          <p:cNvSpPr/>
          <p:nvPr/>
        </p:nvSpPr>
        <p:spPr>
          <a:xfrm>
            <a:off x="8739000" y="47685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graphicFrame>
        <p:nvGraphicFramePr>
          <p:cNvPr id="2" name="Диаграмма 1"/>
          <p:cNvGraphicFramePr/>
          <p:nvPr>
            <p:extLst>
              <p:ext uri="{D42A27DB-BD31-4B8C-83A1-F6EECF244321}">
                <p14:modId xmlns:p14="http://schemas.microsoft.com/office/powerpoint/2010/main" val="1705991006"/>
              </p:ext>
            </p:extLst>
          </p:nvPr>
        </p:nvGraphicFramePr>
        <p:xfrm>
          <a:off x="899592" y="842717"/>
          <a:ext cx="7056784" cy="4064000"/>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41" descr="флаг МЧС4"/>
          <p:cNvPicPr/>
          <p:nvPr/>
        </p:nvPicPr>
        <p:blipFill>
          <a:blip r:embed="rId4"/>
          <a:stretch/>
        </p:blipFill>
        <p:spPr>
          <a:xfrm>
            <a:off x="7978504" y="-87917"/>
            <a:ext cx="1259632" cy="936104"/>
          </a:xfrm>
          <a:prstGeom prst="rect">
            <a:avLst/>
          </a:prstGeom>
          <a:ln w="9360">
            <a:noFill/>
          </a:ln>
        </p:spPr>
      </p:pic>
      <p:pic>
        <p:nvPicPr>
          <p:cNvPr id="8" name="Picture 9"/>
          <p:cNvPicPr/>
          <p:nvPr/>
        </p:nvPicPr>
        <p:blipFill>
          <a:blip r:embed="rId5"/>
          <a:stretch/>
        </p:blipFill>
        <p:spPr>
          <a:xfrm>
            <a:off x="10722" y="23873"/>
            <a:ext cx="888870" cy="747677"/>
          </a:xfrm>
          <a:prstGeom prst="rect">
            <a:avLst/>
          </a:prstGeom>
          <a:ln w="9360">
            <a:noFill/>
          </a:ln>
        </p:spPr>
      </p:pic>
    </p:spTree>
    <p:extLst>
      <p:ext uri="{BB962C8B-B14F-4D97-AF65-F5344CB8AC3E}">
        <p14:creationId xmlns:p14="http://schemas.microsoft.com/office/powerpoint/2010/main" val="2196589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0" y="0"/>
            <a:ext cx="9143640" cy="65196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ПЛАНИРУЕМЫЕ ПРОФИЛАКТИЧЕСКИЕ МЕРОПРИЯТИЯ</a:t>
            </a:r>
            <a:endParaRPr lang="ru-RU" sz="1700" b="0" strike="noStrike" spc="-1" dirty="0">
              <a:latin typeface="Arial"/>
            </a:endParaRPr>
          </a:p>
        </p:txBody>
      </p:sp>
      <p:sp>
        <p:nvSpPr>
          <p:cNvPr id="215" name="CustomShape 2"/>
          <p:cNvSpPr/>
          <p:nvPr/>
        </p:nvSpPr>
        <p:spPr>
          <a:xfrm>
            <a:off x="576360" y="863280"/>
            <a:ext cx="8179560" cy="3901680"/>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lIns="68400" tIns="0" rIns="68400" bIns="0">
            <a:spAutoFit/>
          </a:bodyPr>
          <a:lstStyle/>
          <a:p>
            <a:pPr algn="just">
              <a:lnSpc>
                <a:spcPct val="100000"/>
              </a:lnSpc>
            </a:pPr>
            <a:r>
              <a:rPr lang="ru-RU" sz="2100" b="1" strike="noStrike" spc="-1">
                <a:solidFill>
                  <a:srgbClr val="000000"/>
                </a:solidFill>
                <a:latin typeface="Times New Roman"/>
              </a:rPr>
              <a:t>- проведение рейдов, обследований территорий населенных пунктов и садоводческих товариществ;</a:t>
            </a:r>
            <a:endParaRPr lang="ru-RU" sz="2100" b="0" strike="noStrike" spc="-1">
              <a:latin typeface="Arial"/>
            </a:endParaRPr>
          </a:p>
          <a:p>
            <a:pPr algn="just">
              <a:lnSpc>
                <a:spcPct val="100000"/>
              </a:lnSpc>
            </a:pPr>
            <a:r>
              <a:rPr lang="ru-RU" sz="2100" b="1" strike="noStrike" spc="-1">
                <a:solidFill>
                  <a:srgbClr val="000000"/>
                </a:solidFill>
                <a:latin typeface="Times New Roman"/>
              </a:rPr>
              <a:t>- проведение занятий в образовательных организациях;</a:t>
            </a:r>
            <a:endParaRPr lang="ru-RU" sz="2100" b="0" strike="noStrike" spc="-1">
              <a:latin typeface="Arial"/>
            </a:endParaRPr>
          </a:p>
          <a:p>
            <a:pPr algn="just">
              <a:lnSpc>
                <a:spcPct val="100000"/>
              </a:lnSpc>
            </a:pPr>
            <a:r>
              <a:rPr lang="ru-RU" sz="2100" b="1" strike="noStrike" spc="-1">
                <a:solidFill>
                  <a:srgbClr val="000000"/>
                </a:solidFill>
                <a:latin typeface="Times New Roman"/>
              </a:rPr>
              <a:t>- информирование населения о запрете сжигания сухой растительности и ответственности за данные деяния;</a:t>
            </a:r>
            <a:endParaRPr lang="ru-RU" sz="2100" b="0" strike="noStrike" spc="-1">
              <a:latin typeface="Arial"/>
            </a:endParaRPr>
          </a:p>
          <a:p>
            <a:pPr algn="just">
              <a:lnSpc>
                <a:spcPct val="100000"/>
              </a:lnSpc>
            </a:pPr>
            <a:r>
              <a:rPr lang="ru-RU" sz="2100" b="1" strike="noStrike" spc="-1">
                <a:solidFill>
                  <a:srgbClr val="000000"/>
                </a:solidFill>
                <a:latin typeface="Times New Roman"/>
              </a:rPr>
              <a:t>- информирование собственников земельных участков о проведении соответствующих мероприятий;</a:t>
            </a:r>
            <a:endParaRPr lang="ru-RU" sz="2100" b="0" strike="noStrike" spc="-1">
              <a:latin typeface="Arial"/>
            </a:endParaRPr>
          </a:p>
          <a:p>
            <a:pPr algn="just">
              <a:lnSpc>
                <a:spcPct val="100000"/>
              </a:lnSpc>
            </a:pPr>
            <a:r>
              <a:rPr lang="ru-RU" sz="2100" b="1" strike="noStrike" spc="-1">
                <a:solidFill>
                  <a:srgbClr val="000000"/>
                </a:solidFill>
                <a:latin typeface="Times New Roman"/>
              </a:rPr>
              <a:t>- привлечение добровольцев к участию в предупреждении и ликвидации чрезвычайных ситуаций, вызванных </a:t>
            </a:r>
            <a:r>
              <a:rPr lang="ru-RU" sz="2100" b="1" strike="noStrike" spc="-1">
                <a:solidFill>
                  <a:srgbClr val="000000"/>
                </a:solidFill>
                <a:latin typeface="Times New Roman"/>
                <a:ea typeface="DejaVu Sans"/>
              </a:rPr>
              <a:t>ландшафтными пожарами, взаимодействие со старостами населенных пунктов области.</a:t>
            </a:r>
            <a:endParaRPr lang="ru-RU" sz="2100" b="0" strike="noStrike" spc="-1">
              <a:latin typeface="Arial"/>
            </a:endParaRPr>
          </a:p>
        </p:txBody>
      </p:sp>
      <p:sp>
        <p:nvSpPr>
          <p:cNvPr id="216" name="CustomShape 3"/>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15</a:t>
            </a:r>
            <a:endParaRPr lang="ru-RU" sz="1400" b="0" strike="noStrike" spc="-1" dirty="0">
              <a:latin typeface="Arial"/>
            </a:endParaRPr>
          </a:p>
        </p:txBody>
      </p:sp>
      <p:sp>
        <p:nvSpPr>
          <p:cNvPr id="217" name="CustomShape 4"/>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6" name="Picture 41" descr="флаг МЧС4"/>
          <p:cNvPicPr/>
          <p:nvPr/>
        </p:nvPicPr>
        <p:blipFill>
          <a:blip r:embed="rId2"/>
          <a:stretch/>
        </p:blipFill>
        <p:spPr>
          <a:xfrm>
            <a:off x="7978504" y="-87917"/>
            <a:ext cx="1259632" cy="936104"/>
          </a:xfrm>
          <a:prstGeom prst="rect">
            <a:avLst/>
          </a:prstGeom>
          <a:ln w="9360">
            <a:noFill/>
          </a:ln>
        </p:spPr>
      </p:pic>
      <p:pic>
        <p:nvPicPr>
          <p:cNvPr id="7" name="Picture 9"/>
          <p:cNvPicPr/>
          <p:nvPr/>
        </p:nvPicPr>
        <p:blipFill>
          <a:blip r:embed="rId3"/>
          <a:stretch/>
        </p:blipFill>
        <p:spPr>
          <a:xfrm>
            <a:off x="10722" y="23873"/>
            <a:ext cx="888870" cy="747677"/>
          </a:xfrm>
          <a:prstGeom prst="rect">
            <a:avLst/>
          </a:prstGeom>
          <a:ln w="9360">
            <a:noFill/>
          </a:ln>
        </p:spPr>
      </p:pic>
    </p:spTree>
    <p:extLst>
      <p:ext uri="{BB962C8B-B14F-4D97-AF65-F5344CB8AC3E}">
        <p14:creationId xmlns:p14="http://schemas.microsoft.com/office/powerpoint/2010/main" val="31158922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ustomShape 1"/>
          <p:cNvSpPr/>
          <p:nvPr/>
        </p:nvSpPr>
        <p:spPr>
          <a:xfrm>
            <a:off x="0" y="0"/>
            <a:ext cx="9143640" cy="65196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smtClean="0">
                <a:solidFill>
                  <a:srgbClr val="000000"/>
                </a:solidFill>
                <a:latin typeface="Times New Roman"/>
              </a:rPr>
              <a:t>ИСПОЛНЕНИЕ ПРОТОКОЛА СОВЕТА БЕЗОПАСНОСТИ РФ</a:t>
            </a:r>
            <a:endParaRPr lang="ru-RU" sz="1700" b="0" strike="noStrike" spc="-1" dirty="0">
              <a:latin typeface="Arial"/>
            </a:endParaRPr>
          </a:p>
        </p:txBody>
      </p:sp>
      <p:sp>
        <p:nvSpPr>
          <p:cNvPr id="215" name="CustomShape 2"/>
          <p:cNvSpPr/>
          <p:nvPr/>
        </p:nvSpPr>
        <p:spPr>
          <a:xfrm>
            <a:off x="564034" y="1347614"/>
            <a:ext cx="8179560" cy="2145268"/>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lIns="68400" tIns="0" rIns="68400" bIns="0">
            <a:spAutoFit/>
          </a:bodyPr>
          <a:lstStyle/>
          <a:p>
            <a:pPr algn="just">
              <a:lnSpc>
                <a:spcPct val="100000"/>
              </a:lnSpc>
            </a:pPr>
            <a:r>
              <a:rPr lang="ru-RU" sz="2100" b="1" spc="-1" dirty="0">
                <a:solidFill>
                  <a:srgbClr val="000000"/>
                </a:solidFill>
                <a:latin typeface="Times New Roman"/>
              </a:rPr>
              <a:t>В рамках исполнения протокола оперативного совещания Совета Безопасности Российской Федерации по вопросу «О дополнительных мерах по предотвращению и ликвидации паводков и природных пожаров в 2021 году» от 22.02.2021 </a:t>
            </a:r>
            <a:r>
              <a:rPr lang="ru-RU" sz="2100" b="1" spc="-1" dirty="0" smtClean="0">
                <a:solidFill>
                  <a:srgbClr val="000000"/>
                </a:solidFill>
                <a:latin typeface="Times New Roman"/>
              </a:rPr>
              <a:t>         № </a:t>
            </a:r>
            <a:r>
              <a:rPr lang="ru-RU" sz="2100" b="1" spc="-1" dirty="0">
                <a:solidFill>
                  <a:srgbClr val="000000"/>
                </a:solidFill>
                <a:latin typeface="Times New Roman"/>
              </a:rPr>
              <a:t>Пр-267 </a:t>
            </a:r>
            <a:r>
              <a:rPr lang="ru-RU" sz="2100" b="1" spc="-1" dirty="0" smtClean="0">
                <a:solidFill>
                  <a:srgbClr val="000000"/>
                </a:solidFill>
                <a:latin typeface="Times New Roman"/>
              </a:rPr>
              <a:t>в марте </a:t>
            </a:r>
            <a:r>
              <a:rPr lang="ru-RU" sz="2100" b="1" spc="-1" dirty="0">
                <a:solidFill>
                  <a:srgbClr val="000000"/>
                </a:solidFill>
                <a:latin typeface="Times New Roman"/>
              </a:rPr>
              <a:t>текущего года планируется проведение проверки готовности субъекта к пожароопасному </a:t>
            </a:r>
            <a:r>
              <a:rPr lang="ru-RU" sz="2100" b="1" spc="-1" dirty="0" smtClean="0">
                <a:solidFill>
                  <a:srgbClr val="000000"/>
                </a:solidFill>
                <a:latin typeface="Times New Roman"/>
              </a:rPr>
              <a:t>сезону.</a:t>
            </a:r>
            <a:endParaRPr lang="ru-RU" sz="2100" b="0" strike="noStrike" spc="-1" dirty="0">
              <a:latin typeface="Arial"/>
            </a:endParaRPr>
          </a:p>
        </p:txBody>
      </p:sp>
      <p:sp>
        <p:nvSpPr>
          <p:cNvPr id="216" name="CustomShape 3"/>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16</a:t>
            </a:r>
            <a:endParaRPr lang="ru-RU" sz="1400" b="0" strike="noStrike" spc="-1" dirty="0">
              <a:latin typeface="Arial"/>
            </a:endParaRPr>
          </a:p>
        </p:txBody>
      </p:sp>
      <p:sp>
        <p:nvSpPr>
          <p:cNvPr id="217" name="CustomShape 4"/>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6" name="Picture 41" descr="флаг МЧС4"/>
          <p:cNvPicPr/>
          <p:nvPr/>
        </p:nvPicPr>
        <p:blipFill>
          <a:blip r:embed="rId2"/>
          <a:stretch/>
        </p:blipFill>
        <p:spPr>
          <a:xfrm>
            <a:off x="7978504" y="-87917"/>
            <a:ext cx="1259632" cy="936104"/>
          </a:xfrm>
          <a:prstGeom prst="rect">
            <a:avLst/>
          </a:prstGeom>
          <a:ln w="9360">
            <a:noFill/>
          </a:ln>
        </p:spPr>
      </p:pic>
      <p:pic>
        <p:nvPicPr>
          <p:cNvPr id="7" name="Picture 9"/>
          <p:cNvPicPr/>
          <p:nvPr/>
        </p:nvPicPr>
        <p:blipFill>
          <a:blip r:embed="rId3"/>
          <a:stretch/>
        </p:blipFill>
        <p:spPr>
          <a:xfrm>
            <a:off x="10722" y="23873"/>
            <a:ext cx="888870" cy="747677"/>
          </a:xfrm>
          <a:prstGeom prst="rect">
            <a:avLst/>
          </a:prstGeom>
          <a:ln w="9360">
            <a:noFill/>
          </a:ln>
        </p:spPr>
      </p:pic>
    </p:spTree>
    <p:extLst>
      <p:ext uri="{BB962C8B-B14F-4D97-AF65-F5344CB8AC3E}">
        <p14:creationId xmlns:p14="http://schemas.microsoft.com/office/powerpoint/2010/main" val="16543727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9090" name="Object 2"/>
          <p:cNvGraphicFramePr>
            <a:graphicFrameLocks noChangeAspect="1"/>
          </p:cNvGraphicFramePr>
          <p:nvPr/>
        </p:nvGraphicFramePr>
        <p:xfrm>
          <a:off x="6072198" y="857238"/>
          <a:ext cx="2871787" cy="4064000"/>
        </p:xfrm>
        <a:graphic>
          <a:graphicData uri="http://schemas.openxmlformats.org/presentationml/2006/ole">
            <mc:AlternateContent xmlns:mc="http://schemas.openxmlformats.org/markup-compatibility/2006">
              <mc:Choice xmlns:v="urn:schemas-microsoft-com:vml" Requires="v">
                <p:oleObj spid="_x0000_s89126" name="Acrobat Document" r:id="rId3" imgW="5667172" imgH="8019870" progId="AcroExch.Document.7">
                  <p:embed/>
                </p:oleObj>
              </mc:Choice>
              <mc:Fallback>
                <p:oleObj name="Acrobat Document" r:id="rId3" imgW="5667172" imgH="801987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2198" y="857238"/>
                        <a:ext cx="287178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73825" name="Text Box 12"/>
          <p:cNvSpPr txBox="1">
            <a:spLocks noChangeArrowheads="1"/>
          </p:cNvSpPr>
          <p:nvPr/>
        </p:nvSpPr>
        <p:spPr bwMode="auto">
          <a:xfrm>
            <a:off x="0" y="0"/>
            <a:ext cx="9144000" cy="652463"/>
          </a:xfrm>
          <a:prstGeom prst="rect">
            <a:avLst/>
          </a:prstGeom>
          <a:noFill/>
          <a:ln w="9525" algn="ctr">
            <a:noFill/>
            <a:miter lim="800000"/>
            <a:headEnd/>
            <a:tailEnd/>
          </a:ln>
        </p:spPr>
        <p:txBody>
          <a:bodyPr lIns="91017" tIns="15512" rIns="91017" bIns="15512" anchor="ctr"/>
          <a:lstStyle/>
          <a:p>
            <a:pPr algn="ctr" defTabSz="788988"/>
            <a:r>
              <a:rPr lang="ru-RU" sz="1700" b="1" dirty="0" smtClean="0">
                <a:solidFill>
                  <a:schemeClr val="tx1"/>
                </a:solidFill>
                <a:cs typeface="Times New Roman" pitchFamily="18" charset="0"/>
              </a:rPr>
              <a:t>ОРГАНИЗАЦИОННО-ПЛАНИРУЮЩИЕ ДОКУМЕНТЫ</a:t>
            </a:r>
            <a:endParaRPr lang="ru-RU" sz="1700" b="1" dirty="0">
              <a:solidFill>
                <a:schemeClr val="tx1"/>
              </a:solidFill>
              <a:cs typeface="Times New Roman" pitchFamily="18" charset="0"/>
            </a:endParaRPr>
          </a:p>
        </p:txBody>
      </p:sp>
      <p:sp>
        <p:nvSpPr>
          <p:cNvPr id="8" name="TextBox 7"/>
          <p:cNvSpPr txBox="1"/>
          <p:nvPr/>
        </p:nvSpPr>
        <p:spPr bwMode="auto">
          <a:xfrm>
            <a:off x="8572528" y="4714890"/>
            <a:ext cx="462506" cy="307777"/>
          </a:xfrm>
          <a:prstGeom prst="rect">
            <a:avLst/>
          </a:prstGeom>
          <a:solidFill>
            <a:schemeClr val="bg1"/>
          </a:solidFill>
          <a:ln w="0">
            <a:noFill/>
            <a:miter lim="800000"/>
            <a:headEnd/>
            <a:tailEnd/>
          </a:ln>
          <a:extLst/>
        </p:spPr>
        <p:txBody>
          <a:bodyPr wrap="square" rtlCol="0">
            <a:spAutoFit/>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17</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9" name="Блок-схема: узел 8"/>
          <p:cNvSpPr/>
          <p:nvPr/>
        </p:nvSpPr>
        <p:spPr>
          <a:xfrm>
            <a:off x="8643966" y="4714890"/>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graphicFrame>
        <p:nvGraphicFramePr>
          <p:cNvPr id="10" name="Таблица 9"/>
          <p:cNvGraphicFramePr>
            <a:graphicFrameLocks noGrp="1"/>
          </p:cNvGraphicFramePr>
          <p:nvPr/>
        </p:nvGraphicFramePr>
        <p:xfrm>
          <a:off x="428596" y="642924"/>
          <a:ext cx="5036424" cy="4064000"/>
        </p:xfrm>
        <a:graphic>
          <a:graphicData uri="http://schemas.openxmlformats.org/drawingml/2006/table">
            <a:tbl>
              <a:tblPr/>
              <a:tblGrid>
                <a:gridCol w="5036424"/>
              </a:tblGrid>
              <a:tr h="4064000">
                <a:tc>
                  <a:txBody>
                    <a:bodyPr/>
                    <a:lstStyle/>
                    <a:p>
                      <a:pPr algn="l">
                        <a:lnSpc>
                          <a:spcPct val="115000"/>
                        </a:lnSpc>
                        <a:spcAft>
                          <a:spcPts val="0"/>
                        </a:spcAft>
                      </a:pPr>
                      <a:endParaRPr lang="ru-RU" sz="500" dirty="0">
                        <a:latin typeface="Times New Roman"/>
                        <a:ea typeface="Times New Roman"/>
                        <a:cs typeface="Times New Roman"/>
                      </a:endParaRPr>
                    </a:p>
                  </a:txBody>
                  <a:tcPr marL="2505512" marR="2505512" marT="0" marB="0">
                    <a:lnL>
                      <a:noFill/>
                    </a:lnL>
                    <a:lnR>
                      <a:noFill/>
                    </a:lnR>
                    <a:lnT>
                      <a:noFill/>
                    </a:lnT>
                    <a:lnB>
                      <a:noFill/>
                    </a:lnB>
                  </a:tcPr>
                </a:tc>
              </a:tr>
            </a:tbl>
          </a:graphicData>
        </a:graphic>
      </p:graphicFrame>
      <p:pic>
        <p:nvPicPr>
          <p:cNvPr id="2049" name="Picture 1"/>
          <p:cNvPicPr>
            <a:picLocks noChangeAspect="1" noChangeArrowheads="1"/>
          </p:cNvPicPr>
          <p:nvPr/>
        </p:nvPicPr>
        <p:blipFill>
          <a:blip r:embed="rId5" cstate="print"/>
          <a:srcRect/>
          <a:stretch>
            <a:fillRect/>
          </a:stretch>
        </p:blipFill>
        <p:spPr bwMode="auto">
          <a:xfrm rot="5400000">
            <a:off x="625738" y="2660360"/>
            <a:ext cx="1963169" cy="2643206"/>
          </a:xfrm>
          <a:prstGeom prst="rect">
            <a:avLst/>
          </a:prstGeom>
          <a:noFill/>
        </p:spPr>
      </p:pic>
      <p:sp>
        <p:nvSpPr>
          <p:cNvPr id="2050"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800" b="0" i="0" u="none" strike="noStrike" cap="none" normalizeH="0" baseline="0" smtClean="0">
                <a:ln>
                  <a:noFill/>
                </a:ln>
                <a:solidFill>
                  <a:schemeClr val="tx1"/>
                </a:solidFill>
                <a:effectLst/>
                <a:latin typeface="Arial" pitchFamily="34" charset="0"/>
                <a:cs typeface="Arial" pitchFamily="34" charset="0"/>
              </a:rPr>
              <a:t/>
            </a:r>
            <a:br>
              <a:rPr kumimoji="0" lang="ru-RU" sz="1800" b="0" i="0" u="none" strike="noStrike" cap="none" normalizeH="0" baseline="0" smtClean="0">
                <a:ln>
                  <a:noFill/>
                </a:ln>
                <a:solidFill>
                  <a:schemeClr val="tx1"/>
                </a:solidFill>
                <a:effectLst/>
                <a:latin typeface="Arial" pitchFamily="34" charset="0"/>
                <a:cs typeface="Arial" pitchFamily="34" charset="0"/>
              </a:rPr>
            </a:br>
            <a:endParaRPr kumimoji="0" lang="ru-RU" sz="1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smtClean="0">
              <a:ln>
                <a:noFill/>
              </a:ln>
              <a:solidFill>
                <a:schemeClr val="tx1"/>
              </a:solidFill>
              <a:effectLst/>
              <a:latin typeface="Arial" pitchFamily="34" charset="0"/>
              <a:cs typeface="Arial" pitchFamily="34" charset="0"/>
            </a:endParaRPr>
          </a:p>
        </p:txBody>
      </p:sp>
      <p:pic>
        <p:nvPicPr>
          <p:cNvPr id="17" name="Picture 9"/>
          <p:cNvPicPr/>
          <p:nvPr/>
        </p:nvPicPr>
        <p:blipFill>
          <a:blip r:embed="rId6"/>
          <a:stretch/>
        </p:blipFill>
        <p:spPr>
          <a:xfrm>
            <a:off x="10722" y="23873"/>
            <a:ext cx="888870" cy="747677"/>
          </a:xfrm>
          <a:prstGeom prst="rect">
            <a:avLst/>
          </a:prstGeom>
          <a:ln w="9360">
            <a:noFill/>
          </a:ln>
        </p:spPr>
      </p:pic>
      <p:graphicFrame>
        <p:nvGraphicFramePr>
          <p:cNvPr id="89089" name="Object 1"/>
          <p:cNvGraphicFramePr>
            <a:graphicFrameLocks noChangeAspect="1"/>
          </p:cNvGraphicFramePr>
          <p:nvPr/>
        </p:nvGraphicFramePr>
        <p:xfrm>
          <a:off x="3071802" y="857238"/>
          <a:ext cx="2871787" cy="4064000"/>
        </p:xfrm>
        <a:graphic>
          <a:graphicData uri="http://schemas.openxmlformats.org/presentationml/2006/ole">
            <mc:AlternateContent xmlns:mc="http://schemas.openxmlformats.org/markup-compatibility/2006">
              <mc:Choice xmlns:v="urn:schemas-microsoft-com:vml" Requires="v">
                <p:oleObj spid="_x0000_s89127" name="Acrobat Document" r:id="rId7" imgW="5667172" imgH="8019870" progId="AcroExch.Document.7">
                  <p:embed/>
                </p:oleObj>
              </mc:Choice>
              <mc:Fallback>
                <p:oleObj name="Acrobat Document" r:id="rId7" imgW="5667172" imgH="8019870" progId="AcroExch.Document.7">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71802" y="857238"/>
                        <a:ext cx="2871787"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8" name="Picture 41" descr="флаг МЧС4"/>
          <p:cNvPicPr/>
          <p:nvPr/>
        </p:nvPicPr>
        <p:blipFill>
          <a:blip r:embed="rId9"/>
          <a:stretch/>
        </p:blipFill>
        <p:spPr>
          <a:xfrm>
            <a:off x="7884368" y="0"/>
            <a:ext cx="1259632" cy="936104"/>
          </a:xfrm>
          <a:prstGeom prst="rect">
            <a:avLst/>
          </a:prstGeom>
          <a:ln w="9360">
            <a:noFill/>
          </a:ln>
        </p:spPr>
      </p:pic>
      <p:pic>
        <p:nvPicPr>
          <p:cNvPr id="13" name="Рисунок 12"/>
          <p:cNvPicPr/>
          <p:nvPr/>
        </p:nvPicPr>
        <p:blipFill rotWithShape="1">
          <a:blip r:embed="rId10"/>
          <a:srcRect l="3712" t="20922" r="42364" b="12374"/>
          <a:stretch/>
        </p:blipFill>
        <p:spPr>
          <a:xfrm>
            <a:off x="285719" y="877838"/>
            <a:ext cx="2661301" cy="2053952"/>
          </a:xfrm>
          <a:prstGeom prst="rect">
            <a:avLst/>
          </a:prstGeom>
        </p:spPr>
      </p:pic>
    </p:spTree>
    <p:extLst>
      <p:ext uri="{BB962C8B-B14F-4D97-AF65-F5344CB8AC3E}">
        <p14:creationId xmlns:p14="http://schemas.microsoft.com/office/powerpoint/2010/main" val="19716434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 name="CustomShape 1"/>
          <p:cNvSpPr/>
          <p:nvPr/>
        </p:nvSpPr>
        <p:spPr>
          <a:xfrm>
            <a:off x="8628480" y="4694760"/>
            <a:ext cx="324720" cy="326160"/>
          </a:xfrm>
          <a:prstGeom prst="flowChartConnector">
            <a:avLst/>
          </a:prstGeom>
          <a:solidFill>
            <a:srgbClr val="FFFFFF"/>
          </a:solidFill>
          <a:ln w="12600">
            <a:round/>
          </a:ln>
        </p:spPr>
        <p:style>
          <a:lnRef idx="2">
            <a:schemeClr val="accent1">
              <a:shade val="50000"/>
            </a:schemeClr>
          </a:lnRef>
          <a:fillRef idx="1">
            <a:schemeClr val="accent1"/>
          </a:fillRef>
          <a:effectRef idx="0">
            <a:schemeClr val="accent1"/>
          </a:effectRef>
          <a:fontRef idx="minor"/>
        </p:style>
      </p:sp>
      <p:sp>
        <p:nvSpPr>
          <p:cNvPr id="229" name="CustomShape 2"/>
          <p:cNvSpPr/>
          <p:nvPr/>
        </p:nvSpPr>
        <p:spPr>
          <a:xfrm>
            <a:off x="8610120" y="4701240"/>
            <a:ext cx="374040" cy="30632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18</a:t>
            </a:r>
            <a:endParaRPr lang="ru-RU" sz="1400" b="0" strike="noStrike" spc="-1" dirty="0">
              <a:latin typeface="Arial"/>
            </a:endParaRPr>
          </a:p>
        </p:txBody>
      </p:sp>
      <p:sp>
        <p:nvSpPr>
          <p:cNvPr id="230" name="CustomShape 3"/>
          <p:cNvSpPr/>
          <p:nvPr/>
        </p:nvSpPr>
        <p:spPr>
          <a:xfrm>
            <a:off x="0" y="0"/>
            <a:ext cx="9143640" cy="65196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ПРИВЛЕЧЕНИЕ ВОЗДУШНЫХ СУДОВ АВИАЦИИ МЧС РОССИИ</a:t>
            </a:r>
            <a:endParaRPr lang="ru-RU" sz="1700" b="0" strike="noStrike" spc="-1" dirty="0">
              <a:latin typeface="Arial"/>
            </a:endParaRPr>
          </a:p>
        </p:txBody>
      </p:sp>
      <p:graphicFrame>
        <p:nvGraphicFramePr>
          <p:cNvPr id="231" name="Object 4"/>
          <p:cNvGraphicFramePr>
            <a:graphicFrameLocks noChangeAspect="1"/>
          </p:cNvGraphicFramePr>
          <p:nvPr/>
        </p:nvGraphicFramePr>
        <p:xfrm>
          <a:off x="119880" y="849960"/>
          <a:ext cx="2871360" cy="4063680"/>
        </p:xfrm>
        <a:graphic>
          <a:graphicData uri="http://schemas.openxmlformats.org/presentationml/2006/ole">
            <mc:AlternateContent xmlns:mc="http://schemas.openxmlformats.org/markup-compatibility/2006">
              <mc:Choice xmlns:v="urn:schemas-microsoft-com:vml" Requires="v">
                <p:oleObj spid="_x0000_s90150" r:id="rId3" imgW="5667172" imgH="8019870" progId="AcroExch.Document.7">
                  <p:embed/>
                </p:oleObj>
              </mc:Choice>
              <mc:Fallback>
                <p:oleObj r:id="rId3" imgW="5667172" imgH="801987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880" y="849960"/>
                        <a:ext cx="2871360" cy="4063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33" name="Object 5"/>
          <p:cNvGraphicFramePr>
            <a:graphicFrameLocks noChangeAspect="1"/>
          </p:cNvGraphicFramePr>
          <p:nvPr/>
        </p:nvGraphicFramePr>
        <p:xfrm>
          <a:off x="3079080" y="849960"/>
          <a:ext cx="2871360" cy="4063680"/>
        </p:xfrm>
        <a:graphic>
          <a:graphicData uri="http://schemas.openxmlformats.org/presentationml/2006/ole">
            <mc:AlternateContent xmlns:mc="http://schemas.openxmlformats.org/markup-compatibility/2006">
              <mc:Choice xmlns:v="urn:schemas-microsoft-com:vml" Requires="v">
                <p:oleObj spid="_x0000_s90151" r:id="rId5" imgW="5667172" imgH="8019870" progId="AcroExch.Document.7">
                  <p:embed/>
                </p:oleObj>
              </mc:Choice>
              <mc:Fallback>
                <p:oleObj r:id="rId5" imgW="5667172" imgH="8019870" progId="AcroExch.Document.7">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9080" y="849960"/>
                        <a:ext cx="2871360" cy="406368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235" name="Рисунок 8"/>
          <p:cNvPicPr/>
          <p:nvPr/>
        </p:nvPicPr>
        <p:blipFill>
          <a:blip r:embed="rId7" cstate="print"/>
          <a:stretch/>
        </p:blipFill>
        <p:spPr>
          <a:xfrm>
            <a:off x="6038280" y="2665800"/>
            <a:ext cx="2975760" cy="2016360"/>
          </a:xfrm>
          <a:prstGeom prst="rect">
            <a:avLst/>
          </a:prstGeom>
          <a:ln>
            <a:noFill/>
          </a:ln>
        </p:spPr>
      </p:pic>
      <p:pic>
        <p:nvPicPr>
          <p:cNvPr id="236" name="Рисунок 9"/>
          <p:cNvPicPr/>
          <p:nvPr/>
        </p:nvPicPr>
        <p:blipFill>
          <a:blip r:embed="rId8" cstate="print"/>
          <a:stretch/>
        </p:blipFill>
        <p:spPr>
          <a:xfrm>
            <a:off x="6038280" y="849960"/>
            <a:ext cx="2975760" cy="1688760"/>
          </a:xfrm>
          <a:prstGeom prst="rect">
            <a:avLst/>
          </a:prstGeom>
          <a:ln>
            <a:noFill/>
          </a:ln>
        </p:spPr>
      </p:pic>
      <p:pic>
        <p:nvPicPr>
          <p:cNvPr id="9" name="Picture 9"/>
          <p:cNvPicPr/>
          <p:nvPr/>
        </p:nvPicPr>
        <p:blipFill>
          <a:blip r:embed="rId9"/>
          <a:stretch/>
        </p:blipFill>
        <p:spPr>
          <a:xfrm>
            <a:off x="10722" y="23873"/>
            <a:ext cx="888870" cy="747677"/>
          </a:xfrm>
          <a:prstGeom prst="rect">
            <a:avLst/>
          </a:prstGeom>
          <a:ln w="9360">
            <a:noFill/>
          </a:ln>
        </p:spPr>
      </p:pic>
      <p:pic>
        <p:nvPicPr>
          <p:cNvPr id="10" name="Picture 41" descr="флаг МЧС4"/>
          <p:cNvPicPr/>
          <p:nvPr/>
        </p:nvPicPr>
        <p:blipFill>
          <a:blip r:embed="rId10"/>
          <a:stretch/>
        </p:blipFill>
        <p:spPr>
          <a:xfrm>
            <a:off x="7884368" y="0"/>
            <a:ext cx="1259632" cy="936104"/>
          </a:xfrm>
          <a:prstGeom prst="rect">
            <a:avLst/>
          </a:prstGeom>
          <a:ln w="9360">
            <a:noFill/>
          </a:ln>
        </p:spPr>
      </p:pic>
    </p:spTree>
    <p:extLst>
      <p:ext uri="{BB962C8B-B14F-4D97-AF65-F5344CB8AC3E}">
        <p14:creationId xmlns:p14="http://schemas.microsoft.com/office/powerpoint/2010/main" val="29854287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09" name="Text Box 94"/>
          <p:cNvSpPr txBox="1">
            <a:spLocks noChangeArrowheads="1"/>
          </p:cNvSpPr>
          <p:nvPr/>
        </p:nvSpPr>
        <p:spPr bwMode="auto">
          <a:xfrm>
            <a:off x="3175" y="103516"/>
            <a:ext cx="9140825" cy="682284"/>
          </a:xfrm>
          <a:prstGeom prst="rect">
            <a:avLst/>
          </a:prstGeom>
          <a:noFill/>
          <a:ln w="9525" algn="ctr">
            <a:noFill/>
            <a:miter lim="800000"/>
            <a:headEnd/>
            <a:tailEnd/>
          </a:ln>
        </p:spPr>
        <p:txBody>
          <a:bodyPr lIns="88761" tIns="15128" rIns="88761" bIns="15128" anchor="ctr"/>
          <a:lstStyle/>
          <a:p>
            <a:pPr algn="ctr" defTabSz="788988"/>
            <a:endParaRPr lang="ru-RU" sz="1700" b="1" dirty="0">
              <a:solidFill>
                <a:schemeClr val="tx1"/>
              </a:solidFill>
              <a:cs typeface="Times New Roman" pitchFamily="18" charset="0"/>
            </a:endParaRPr>
          </a:p>
          <a:p>
            <a:pPr algn="ctr" defTabSz="684000">
              <a:lnSpc>
                <a:spcPct val="120000"/>
              </a:lnSpc>
              <a:defRPr/>
            </a:pPr>
            <a:r>
              <a:rPr lang="ru-RU" sz="1600" b="1" dirty="0" smtClean="0">
                <a:solidFill>
                  <a:schemeClr val="tx1"/>
                </a:solidFill>
                <a:cs typeface="Times New Roman" pitchFamily="18" charset="0"/>
              </a:rPr>
              <a:t>СОСТАВ ГРУППИРОВКИ СИЛ И СРЕДСТВ </a:t>
            </a:r>
          </a:p>
          <a:p>
            <a:pPr algn="ctr" defTabSz="684000">
              <a:lnSpc>
                <a:spcPct val="120000"/>
              </a:lnSpc>
              <a:defRPr/>
            </a:pPr>
            <a:r>
              <a:rPr lang="ru-RU" sz="1600" b="1" dirty="0" smtClean="0">
                <a:solidFill>
                  <a:schemeClr val="tx1"/>
                </a:solidFill>
                <a:cs typeface="Times New Roman" pitchFamily="18" charset="0"/>
              </a:rPr>
              <a:t>ТЕРРИТОРИАЛЬНЫХ ОРГАНОВ  ФОИВ И  ИОГВ </a:t>
            </a:r>
          </a:p>
          <a:p>
            <a:pPr algn="ctr" defTabSz="684000">
              <a:lnSpc>
                <a:spcPct val="120000"/>
              </a:lnSpc>
              <a:defRPr/>
            </a:pPr>
            <a:r>
              <a:rPr lang="ru-RU" sz="1600" b="1" dirty="0" smtClean="0">
                <a:solidFill>
                  <a:schemeClr val="tx1"/>
                </a:solidFill>
                <a:cs typeface="Times New Roman" pitchFamily="18" charset="0"/>
              </a:rPr>
              <a:t>КОСТРОМСКОЙ ОБЛАСТИ</a:t>
            </a:r>
            <a:endParaRPr lang="ru-RU" sz="1600" b="1" dirty="0">
              <a:solidFill>
                <a:schemeClr val="tx1"/>
              </a:solidFill>
              <a:cs typeface="Times New Roman" pitchFamily="18" charset="0"/>
            </a:endParaRPr>
          </a:p>
        </p:txBody>
      </p:sp>
      <p:sp>
        <p:nvSpPr>
          <p:cNvPr id="734211" name="AutoShape 4" descr="i?id=3fc553c08aff7e10558237323bce63d2&amp;n=33&amp;h=215&amp;w=293"/>
          <p:cNvSpPr>
            <a:spLocks noChangeAspect="1" noChangeArrowheads="1"/>
          </p:cNvSpPr>
          <p:nvPr/>
        </p:nvSpPr>
        <p:spPr bwMode="auto">
          <a:xfrm>
            <a:off x="4419600" y="2457450"/>
            <a:ext cx="304800" cy="228600"/>
          </a:xfrm>
          <a:prstGeom prst="rect">
            <a:avLst/>
          </a:prstGeom>
          <a:noFill/>
          <a:ln w="9525">
            <a:noFill/>
            <a:miter lim="800000"/>
            <a:headEnd/>
            <a:tailEnd/>
          </a:ln>
        </p:spPr>
        <p:txBody>
          <a:bodyPr/>
          <a:lstStyle/>
          <a:p>
            <a:endParaRPr lang="ru-RU"/>
          </a:p>
        </p:txBody>
      </p:sp>
      <p:sp>
        <p:nvSpPr>
          <p:cNvPr id="734212" name="AutoShape 5" descr="i?id=3fc553c08aff7e10558237323bce63d2&amp;n=33&amp;h=215&amp;w=293"/>
          <p:cNvSpPr>
            <a:spLocks noChangeAspect="1" noChangeArrowheads="1"/>
          </p:cNvSpPr>
          <p:nvPr/>
        </p:nvSpPr>
        <p:spPr bwMode="auto">
          <a:xfrm>
            <a:off x="4419600" y="2457450"/>
            <a:ext cx="304800" cy="228600"/>
          </a:xfrm>
          <a:prstGeom prst="rect">
            <a:avLst/>
          </a:prstGeom>
          <a:noFill/>
          <a:ln w="9525">
            <a:noFill/>
            <a:miter lim="800000"/>
            <a:headEnd/>
            <a:tailEnd/>
          </a:ln>
        </p:spPr>
        <p:txBody>
          <a:bodyPr/>
          <a:lstStyle/>
          <a:p>
            <a:endParaRPr lang="ru-RU"/>
          </a:p>
        </p:txBody>
      </p:sp>
      <p:sp>
        <p:nvSpPr>
          <p:cNvPr id="7" name="TextBox 6"/>
          <p:cNvSpPr txBox="1"/>
          <p:nvPr/>
        </p:nvSpPr>
        <p:spPr bwMode="auto">
          <a:xfrm>
            <a:off x="8643966" y="4701263"/>
            <a:ext cx="447652" cy="307777"/>
          </a:xfrm>
          <a:prstGeom prst="rect">
            <a:avLst/>
          </a:prstGeom>
          <a:solidFill>
            <a:schemeClr val="bg1"/>
          </a:solidFill>
          <a:ln w="0">
            <a:noFill/>
            <a:miter lim="800000"/>
            <a:headEnd/>
            <a:tailEnd/>
          </a:ln>
          <a:extLst/>
        </p:spPr>
        <p:txBody>
          <a:bodyPr wrap="square" rtlCol="0">
            <a:spAutoFit/>
          </a:bodyPr>
          <a:lstStyle/>
          <a:p>
            <a:pPr algn="ctr"/>
            <a:r>
              <a:rPr lang="ru-RU" sz="1400" dirty="0" smtClean="0">
                <a:latin typeface="Times New Roman" panose="02020603050405020304" pitchFamily="18" charset="0"/>
                <a:cs typeface="Times New Roman" panose="02020603050405020304" pitchFamily="18" charset="0"/>
              </a:rPr>
              <a:t>19</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8" name="Блок-схема: узел 7"/>
          <p:cNvSpPr/>
          <p:nvPr/>
        </p:nvSpPr>
        <p:spPr>
          <a:xfrm>
            <a:off x="8690903" y="4682463"/>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graphicFrame>
        <p:nvGraphicFramePr>
          <p:cNvPr id="10" name="Таблица 9"/>
          <p:cNvGraphicFramePr>
            <a:graphicFrameLocks noGrp="1"/>
          </p:cNvGraphicFramePr>
          <p:nvPr/>
        </p:nvGraphicFramePr>
        <p:xfrm>
          <a:off x="357158" y="1142990"/>
          <a:ext cx="8298613" cy="3583523"/>
        </p:xfrm>
        <a:graphic>
          <a:graphicData uri="http://schemas.openxmlformats.org/drawingml/2006/table">
            <a:tbl>
              <a:tblPr/>
              <a:tblGrid>
                <a:gridCol w="1675266"/>
                <a:gridCol w="1369861"/>
                <a:gridCol w="905773"/>
                <a:gridCol w="1414732"/>
                <a:gridCol w="1552755"/>
                <a:gridCol w="1380226"/>
              </a:tblGrid>
              <a:tr h="371583">
                <a:tc rowSpan="2">
                  <a:txBody>
                    <a:bodyPr/>
                    <a:lstStyle/>
                    <a:p>
                      <a:pPr algn="ctr">
                        <a:spcAft>
                          <a:spcPts val="0"/>
                        </a:spcAft>
                      </a:pPr>
                      <a:r>
                        <a:rPr lang="ru-RU" sz="1400" b="1" dirty="0">
                          <a:latin typeface="Times New Roman"/>
                          <a:ea typeface="Times New Roman"/>
                          <a:cs typeface="Times New Roman"/>
                        </a:rPr>
                        <a:t>Силы и средства</a:t>
                      </a:r>
                    </a:p>
                    <a:p>
                      <a:pPr algn="ctr">
                        <a:spcAft>
                          <a:spcPts val="0"/>
                        </a:spcAft>
                      </a:pPr>
                      <a:r>
                        <a:rPr lang="ru-RU" sz="1400" b="1" dirty="0">
                          <a:latin typeface="Times New Roman"/>
                          <a:ea typeface="Times New Roman"/>
                          <a:cs typeface="Times New Roman"/>
                        </a:rPr>
                        <a:t>РСЧС</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spcAft>
                          <a:spcPts val="0"/>
                        </a:spcAft>
                      </a:pPr>
                      <a:r>
                        <a:rPr lang="ru-RU" sz="1400" b="1" dirty="0">
                          <a:latin typeface="Times New Roman"/>
                          <a:ea typeface="Times New Roman"/>
                          <a:cs typeface="Times New Roman"/>
                        </a:rPr>
                        <a:t>Личный</a:t>
                      </a:r>
                    </a:p>
                    <a:p>
                      <a:pPr algn="ctr">
                        <a:spcAft>
                          <a:spcPts val="0"/>
                        </a:spcAft>
                      </a:pPr>
                      <a:r>
                        <a:rPr lang="ru-RU" sz="1400" b="1" dirty="0">
                          <a:latin typeface="Times New Roman"/>
                          <a:ea typeface="Times New Roman"/>
                          <a:cs typeface="Times New Roman"/>
                        </a:rPr>
                        <a:t>состав (чел.)</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gridSpan="4">
                  <a:txBody>
                    <a:bodyPr/>
                    <a:lstStyle/>
                    <a:p>
                      <a:pPr algn="ctr">
                        <a:spcAft>
                          <a:spcPts val="0"/>
                        </a:spcAft>
                      </a:pPr>
                      <a:r>
                        <a:rPr lang="ru-RU" sz="1400" b="1" dirty="0">
                          <a:latin typeface="Times New Roman"/>
                          <a:ea typeface="Times New Roman"/>
                          <a:cs typeface="Times New Roman"/>
                        </a:rPr>
                        <a:t>Техника (единиц)</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r>
              <a:tr h="569236">
                <a:tc vMerge="1">
                  <a:txBody>
                    <a:bodyPr/>
                    <a:lstStyle/>
                    <a:p>
                      <a:endParaRPr lang="ru-RU"/>
                    </a:p>
                  </a:txBody>
                  <a:tcPr/>
                </a:tc>
                <a:tc vMerge="1">
                  <a:txBody>
                    <a:bodyPr/>
                    <a:lstStyle/>
                    <a:p>
                      <a:endParaRPr lang="ru-RU"/>
                    </a:p>
                  </a:txBody>
                  <a:tcPr/>
                </a:tc>
                <a:tc>
                  <a:txBody>
                    <a:bodyPr/>
                    <a:lstStyle/>
                    <a:p>
                      <a:pPr algn="ctr">
                        <a:spcAft>
                          <a:spcPts val="0"/>
                        </a:spcAft>
                      </a:pPr>
                      <a:r>
                        <a:rPr lang="ru-RU" sz="1400" b="1">
                          <a:latin typeface="Times New Roman"/>
                          <a:ea typeface="Times New Roman"/>
                          <a:cs typeface="Times New Roman"/>
                        </a:rPr>
                        <a:t>Всего (ед.)</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Пожарные автомобили</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Инженерная </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smtClean="0">
                          <a:latin typeface="Times New Roman"/>
                          <a:ea typeface="Times New Roman"/>
                          <a:cs typeface="Times New Roman"/>
                        </a:rPr>
                        <a:t>Автомобильная </a:t>
                      </a:r>
                      <a:r>
                        <a:rPr lang="ru-RU" sz="1400" b="1" dirty="0">
                          <a:latin typeface="Times New Roman"/>
                          <a:ea typeface="Times New Roman"/>
                          <a:cs typeface="Times New Roman"/>
                        </a:rPr>
                        <a:t>техника</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smtClean="0">
                          <a:latin typeface="Times New Roman"/>
                          <a:ea typeface="Times New Roman"/>
                          <a:cs typeface="Times New Roman"/>
                        </a:rPr>
                        <a:t>МЧС России</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1301</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252</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140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2</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110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smtClean="0">
                          <a:latin typeface="Times New Roman"/>
                          <a:ea typeface="Times New Roman"/>
                          <a:cs typeface="Times New Roman"/>
                        </a:rPr>
                        <a:t>Министерство обороны</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105</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9</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6</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2</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1</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smtClean="0">
                          <a:latin typeface="Times New Roman"/>
                          <a:ea typeface="Times New Roman"/>
                          <a:cs typeface="Times New Roman"/>
                        </a:rPr>
                        <a:t>МВД России</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896</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111</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111</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smtClean="0">
                          <a:latin typeface="Times New Roman"/>
                          <a:ea typeface="Times New Roman"/>
                          <a:cs typeface="Times New Roman"/>
                        </a:rPr>
                        <a:t>Минэнерго России</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469</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228</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228</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smtClean="0">
                          <a:latin typeface="Times New Roman"/>
                          <a:ea typeface="Times New Roman"/>
                          <a:cs typeface="Times New Roman"/>
                        </a:rPr>
                        <a:t>Минприроды России</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31</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20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6</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1</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13</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a:latin typeface="Times New Roman"/>
                          <a:ea typeface="Times New Roman"/>
                          <a:cs typeface="Times New Roman"/>
                        </a:rPr>
                        <a:t>Минтранс</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72</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3</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3</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err="1">
                          <a:latin typeface="Times New Roman"/>
                          <a:ea typeface="Times New Roman"/>
                          <a:cs typeface="Times New Roman"/>
                        </a:rPr>
                        <a:t>Росгвардия</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16</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4</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4</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marL="0" marR="0" indent="0" algn="ctr" defTabSz="914400" eaLnBrk="1" fontAlgn="auto" latinLnBrk="0" hangingPunct="1">
                        <a:lnSpc>
                          <a:spcPct val="100000"/>
                        </a:lnSpc>
                        <a:spcBef>
                          <a:spcPts val="0"/>
                        </a:spcBef>
                        <a:spcAft>
                          <a:spcPts val="0"/>
                        </a:spcAft>
                        <a:buClrTx/>
                        <a:buSzTx/>
                        <a:buFontTx/>
                        <a:buNone/>
                        <a:tabLst/>
                        <a:defRPr/>
                      </a:pPr>
                      <a:r>
                        <a:rPr lang="ru-RU" sz="1200" b="1" dirty="0" smtClean="0">
                          <a:latin typeface="Times New Roman"/>
                          <a:ea typeface="Times New Roman"/>
                          <a:cs typeface="Times New Roman"/>
                        </a:rPr>
                        <a:t>Минздрав России</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150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50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50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84618">
                <a:tc>
                  <a:txBody>
                    <a:bodyPr/>
                    <a:lstStyle/>
                    <a:p>
                      <a:pPr algn="ctr">
                        <a:spcAft>
                          <a:spcPts val="0"/>
                        </a:spcAft>
                      </a:pPr>
                      <a:r>
                        <a:rPr lang="ru-RU" sz="1200" b="1" dirty="0">
                          <a:latin typeface="Times New Roman"/>
                          <a:ea typeface="Times New Roman"/>
                          <a:cs typeface="Times New Roman"/>
                        </a:rPr>
                        <a:t> </a:t>
                      </a:r>
                      <a:r>
                        <a:rPr lang="ru-RU" sz="1200" b="1" dirty="0" err="1" smtClean="0">
                          <a:latin typeface="Times New Roman"/>
                          <a:ea typeface="Times New Roman"/>
                          <a:cs typeface="Times New Roman"/>
                        </a:rPr>
                        <a:t>Роспотребнадзор</a:t>
                      </a:r>
                      <a:endParaRPr lang="ru-RU" sz="1200" b="1" dirty="0">
                        <a:latin typeface="Times New Roman"/>
                        <a:ea typeface="Times New Roman"/>
                        <a:cs typeface="Times New Roman"/>
                      </a:endParaRP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26</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5</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a:latin typeface="Times New Roman"/>
                          <a:ea typeface="Times New Roman"/>
                          <a:cs typeface="Times New Roman"/>
                        </a:rPr>
                        <a:t>0</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ru-RU" sz="1400" b="1" dirty="0">
                          <a:latin typeface="Times New Roman"/>
                          <a:ea typeface="Times New Roman"/>
                          <a:cs typeface="Times New Roman"/>
                        </a:rPr>
                        <a:t>5</a:t>
                      </a:r>
                    </a:p>
                  </a:txBody>
                  <a:tcPr marL="46357" marR="46357"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1" name="Рисунок 1070"/>
          <p:cNvPicPr>
            <a:picLocks noChangeAspect="1" noChangeArrowheads="1"/>
          </p:cNvPicPr>
          <p:nvPr/>
        </p:nvPicPr>
        <p:blipFill>
          <a:blip r:embed="rId2"/>
          <a:srcRect/>
          <a:stretch>
            <a:fillRect/>
          </a:stretch>
        </p:blipFill>
        <p:spPr bwMode="auto">
          <a:xfrm>
            <a:off x="50801" y="63501"/>
            <a:ext cx="977899" cy="904390"/>
          </a:xfrm>
          <a:prstGeom prst="rect">
            <a:avLst/>
          </a:prstGeom>
          <a:noFill/>
          <a:ln w="9525">
            <a:noFill/>
            <a:miter lim="800000"/>
            <a:headEnd/>
            <a:tailEnd/>
          </a:ln>
        </p:spPr>
      </p:pic>
      <p:pic>
        <p:nvPicPr>
          <p:cNvPr id="12" name="Picture 41" descr="флаг МЧС4"/>
          <p:cNvPicPr>
            <a:picLocks noChangeAspect="1" noChangeArrowheads="1"/>
          </p:cNvPicPr>
          <p:nvPr/>
        </p:nvPicPr>
        <p:blipFill>
          <a:blip r:embed="rId3" cstate="print"/>
          <a:srcRect/>
          <a:stretch>
            <a:fillRect/>
          </a:stretch>
        </p:blipFill>
        <p:spPr bwMode="auto">
          <a:xfrm>
            <a:off x="7817245" y="-1"/>
            <a:ext cx="1326755" cy="1009291"/>
          </a:xfrm>
          <a:prstGeom prst="rect">
            <a:avLst/>
          </a:prstGeom>
          <a:noFill/>
          <a:ln w="9525">
            <a:noFill/>
            <a:miter lim="800000"/>
            <a:headEnd/>
            <a:tailEnd/>
          </a:ln>
        </p:spPr>
      </p:pic>
    </p:spTree>
    <p:extLst>
      <p:ext uri="{BB962C8B-B14F-4D97-AF65-F5344CB8AC3E}">
        <p14:creationId xmlns:p14="http://schemas.microsoft.com/office/powerpoint/2010/main" val="218770093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CustomShape 1"/>
          <p:cNvSpPr/>
          <p:nvPr/>
        </p:nvSpPr>
        <p:spPr>
          <a:xfrm>
            <a:off x="0" y="0"/>
            <a:ext cx="9143640" cy="65196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800" b="1" strike="noStrike" spc="-1" dirty="0" smtClean="0">
                <a:solidFill>
                  <a:srgbClr val="000000"/>
                </a:solidFill>
                <a:latin typeface="Times New Roman"/>
              </a:rPr>
              <a:t>СТАТИСТИЧЕСКИЕ ДАННЫЕ ПО ЛЕСНЫМ ПОЖАРАМ</a:t>
            </a:r>
            <a:endParaRPr lang="ru-RU" sz="1800" b="0" strike="noStrike" spc="-1" dirty="0">
              <a:latin typeface="Arial"/>
            </a:endParaRPr>
          </a:p>
        </p:txBody>
      </p:sp>
      <p:sp>
        <p:nvSpPr>
          <p:cNvPr id="129" name="CustomShape 2"/>
          <p:cNvSpPr/>
          <p:nvPr/>
        </p:nvSpPr>
        <p:spPr>
          <a:xfrm>
            <a:off x="150480" y="987574"/>
            <a:ext cx="8640360" cy="91368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1800" b="1" strike="noStrike" spc="-1" dirty="0">
                <a:latin typeface="Times New Roman"/>
              </a:rPr>
              <a:t>Общая площадь лесов Костромской области составляет 4,7 млн. га, </a:t>
            </a:r>
            <a:endParaRPr lang="ru-RU" sz="1800" b="0" strike="noStrike" spc="-1" dirty="0">
              <a:latin typeface="Arial"/>
            </a:endParaRPr>
          </a:p>
          <a:p>
            <a:pPr algn="ctr">
              <a:lnSpc>
                <a:spcPct val="100000"/>
              </a:lnSpc>
            </a:pPr>
            <a:r>
              <a:rPr lang="ru-RU" sz="1800" b="1" strike="noStrike" spc="-1" dirty="0">
                <a:latin typeface="Times New Roman"/>
              </a:rPr>
              <a:t>лесистость субъекта составляет 74,1 %.</a:t>
            </a:r>
            <a:endParaRPr lang="ru-RU" sz="1800" b="0" strike="noStrike" spc="-1" dirty="0">
              <a:latin typeface="Arial"/>
            </a:endParaRPr>
          </a:p>
          <a:p>
            <a:pPr algn="ctr">
              <a:lnSpc>
                <a:spcPct val="100000"/>
              </a:lnSpc>
            </a:pPr>
            <a:r>
              <a:rPr lang="ru-RU" sz="1800" b="1" strike="noStrike" spc="-1" dirty="0">
                <a:latin typeface="Times New Roman"/>
              </a:rPr>
              <a:t>Средний класс природной пожарной опасности лесов составляет 2,8.</a:t>
            </a:r>
            <a:endParaRPr lang="ru-RU" sz="1800" b="0" strike="noStrike" spc="-1" dirty="0">
              <a:latin typeface="Arial"/>
            </a:endParaRPr>
          </a:p>
        </p:txBody>
      </p:sp>
      <p:sp>
        <p:nvSpPr>
          <p:cNvPr id="131" name="CustomShape 3"/>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latin typeface="Times New Roman" panose="02020603050405020304" pitchFamily="18" charset="0"/>
                <a:cs typeface="Times New Roman" panose="02020603050405020304" pitchFamily="18" charset="0"/>
              </a:rPr>
              <a:t>2</a:t>
            </a:r>
            <a:endParaRPr lang="ru-RU" sz="1400" b="0" strike="noStrike" spc="-1" dirty="0">
              <a:latin typeface="Times New Roman" panose="02020603050405020304" pitchFamily="18" charset="0"/>
              <a:cs typeface="Times New Roman" panose="02020603050405020304" pitchFamily="18" charset="0"/>
            </a:endParaRPr>
          </a:p>
        </p:txBody>
      </p:sp>
      <p:sp>
        <p:nvSpPr>
          <p:cNvPr id="132" name="CustomShape 4"/>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graphicFrame>
        <p:nvGraphicFramePr>
          <p:cNvPr id="2" name="Диаграмма 1"/>
          <p:cNvGraphicFramePr/>
          <p:nvPr>
            <p:extLst>
              <p:ext uri="{D42A27DB-BD31-4B8C-83A1-F6EECF244321}">
                <p14:modId xmlns:p14="http://schemas.microsoft.com/office/powerpoint/2010/main" val="3259296825"/>
              </p:ext>
            </p:extLst>
          </p:nvPr>
        </p:nvGraphicFramePr>
        <p:xfrm>
          <a:off x="175782" y="1923678"/>
          <a:ext cx="4108186" cy="266429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p:nvPr>
            <p:extLst>
              <p:ext uri="{D42A27DB-BD31-4B8C-83A1-F6EECF244321}">
                <p14:modId xmlns:p14="http://schemas.microsoft.com/office/powerpoint/2010/main" val="1798380718"/>
              </p:ext>
            </p:extLst>
          </p:nvPr>
        </p:nvGraphicFramePr>
        <p:xfrm>
          <a:off x="4561071" y="2067694"/>
          <a:ext cx="4108186" cy="2536056"/>
        </p:xfrm>
        <a:graphic>
          <a:graphicData uri="http://schemas.openxmlformats.org/drawingml/2006/chart">
            <c:chart xmlns:c="http://schemas.openxmlformats.org/drawingml/2006/chart" xmlns:r="http://schemas.openxmlformats.org/officeDocument/2006/relationships" r:id="rId3"/>
          </a:graphicData>
        </a:graphic>
      </p:graphicFrame>
      <p:pic>
        <p:nvPicPr>
          <p:cNvPr id="9" name="Picture 41" descr="флаг МЧС4"/>
          <p:cNvPicPr/>
          <p:nvPr/>
        </p:nvPicPr>
        <p:blipFill>
          <a:blip r:embed="rId4"/>
          <a:stretch/>
        </p:blipFill>
        <p:spPr>
          <a:xfrm>
            <a:off x="7715981" y="-20538"/>
            <a:ext cx="1428019" cy="1070014"/>
          </a:xfrm>
          <a:prstGeom prst="rect">
            <a:avLst/>
          </a:prstGeom>
          <a:ln w="9360">
            <a:noFill/>
          </a:ln>
        </p:spPr>
      </p:pic>
      <p:pic>
        <p:nvPicPr>
          <p:cNvPr id="10" name="Picture 9"/>
          <p:cNvPicPr/>
          <p:nvPr/>
        </p:nvPicPr>
        <p:blipFill>
          <a:blip r:embed="rId5"/>
          <a:stretch/>
        </p:blipFill>
        <p:spPr>
          <a:xfrm>
            <a:off x="21485" y="0"/>
            <a:ext cx="998676" cy="824314"/>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1" name="AutoShape 4" descr="i?id=3fc553c08aff7e10558237323bce63d2&amp;n=33&amp;h=215&amp;w=293"/>
          <p:cNvSpPr>
            <a:spLocks noChangeAspect="1" noChangeArrowheads="1"/>
          </p:cNvSpPr>
          <p:nvPr/>
        </p:nvSpPr>
        <p:spPr bwMode="auto">
          <a:xfrm>
            <a:off x="4419600" y="2457450"/>
            <a:ext cx="304800" cy="228600"/>
          </a:xfrm>
          <a:prstGeom prst="rect">
            <a:avLst/>
          </a:prstGeom>
          <a:noFill/>
          <a:ln w="9525">
            <a:noFill/>
            <a:miter lim="800000"/>
            <a:headEnd/>
            <a:tailEnd/>
          </a:ln>
        </p:spPr>
        <p:txBody>
          <a:bodyPr/>
          <a:lstStyle/>
          <a:p>
            <a:endParaRPr lang="ru-RU"/>
          </a:p>
        </p:txBody>
      </p:sp>
      <p:sp>
        <p:nvSpPr>
          <p:cNvPr id="734212" name="AutoShape 5" descr="i?id=3fc553c08aff7e10558237323bce63d2&amp;n=33&amp;h=215&amp;w=293"/>
          <p:cNvSpPr>
            <a:spLocks noChangeAspect="1" noChangeArrowheads="1"/>
          </p:cNvSpPr>
          <p:nvPr/>
        </p:nvSpPr>
        <p:spPr bwMode="auto">
          <a:xfrm>
            <a:off x="4419600" y="2457450"/>
            <a:ext cx="304800" cy="228600"/>
          </a:xfrm>
          <a:prstGeom prst="rect">
            <a:avLst/>
          </a:prstGeom>
          <a:noFill/>
          <a:ln w="9525">
            <a:noFill/>
            <a:miter lim="800000"/>
            <a:headEnd/>
            <a:tailEnd/>
          </a:ln>
        </p:spPr>
        <p:txBody>
          <a:bodyPr/>
          <a:lstStyle/>
          <a:p>
            <a:endParaRPr lang="ru-RU"/>
          </a:p>
        </p:txBody>
      </p:sp>
      <p:sp>
        <p:nvSpPr>
          <p:cNvPr id="7" name="TextBox 6"/>
          <p:cNvSpPr txBox="1"/>
          <p:nvPr/>
        </p:nvSpPr>
        <p:spPr bwMode="auto">
          <a:xfrm>
            <a:off x="8610088" y="4701263"/>
            <a:ext cx="533912" cy="307777"/>
          </a:xfrm>
          <a:prstGeom prst="rect">
            <a:avLst/>
          </a:prstGeom>
          <a:solidFill>
            <a:schemeClr val="bg1"/>
          </a:solidFill>
          <a:ln w="0">
            <a:noFill/>
            <a:miter lim="800000"/>
            <a:headEnd/>
            <a:tailEnd/>
          </a:ln>
          <a:extLst/>
        </p:spPr>
        <p:txBody>
          <a:bodyPr wrap="square" rtlCol="0">
            <a:spAutoFit/>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20</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8" name="Блок-схема: узел 7"/>
          <p:cNvSpPr/>
          <p:nvPr/>
        </p:nvSpPr>
        <p:spPr>
          <a:xfrm>
            <a:off x="8715404" y="4694737"/>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graphicFrame>
        <p:nvGraphicFramePr>
          <p:cNvPr id="9" name="Таблица 8"/>
          <p:cNvGraphicFramePr>
            <a:graphicFrameLocks noGrp="1"/>
          </p:cNvGraphicFramePr>
          <p:nvPr/>
        </p:nvGraphicFramePr>
        <p:xfrm>
          <a:off x="232917" y="966162"/>
          <a:ext cx="8367619" cy="4019905"/>
        </p:xfrm>
        <a:graphic>
          <a:graphicData uri="http://schemas.openxmlformats.org/drawingml/2006/table">
            <a:tbl>
              <a:tblPr/>
              <a:tblGrid>
                <a:gridCol w="215657"/>
                <a:gridCol w="2441275"/>
                <a:gridCol w="414068"/>
                <a:gridCol w="517585"/>
                <a:gridCol w="552090"/>
                <a:gridCol w="516479"/>
                <a:gridCol w="552978"/>
                <a:gridCol w="552421"/>
                <a:gridCol w="394824"/>
                <a:gridCol w="552421"/>
                <a:gridCol w="394824"/>
                <a:gridCol w="349163"/>
                <a:gridCol w="519566"/>
                <a:gridCol w="394268"/>
              </a:tblGrid>
              <a:tr h="1051015">
                <a:tc>
                  <a:txBody>
                    <a:bodyPr/>
                    <a:lstStyle/>
                    <a:p>
                      <a:pPr algn="ctr">
                        <a:lnSpc>
                          <a:spcPct val="115000"/>
                        </a:lnSpc>
                        <a:spcAft>
                          <a:spcPts val="0"/>
                        </a:spcAft>
                      </a:pPr>
                      <a:r>
                        <a:rPr lang="ru-RU" sz="1000" b="1" dirty="0">
                          <a:latin typeface="Times New Roman"/>
                          <a:ea typeface="Times New Roman"/>
                          <a:cs typeface="Times New Roman"/>
                        </a:rPr>
                        <a:t>№ </a:t>
                      </a:r>
                      <a:r>
                        <a:rPr lang="ru-RU" sz="1000" b="1" dirty="0" err="1">
                          <a:latin typeface="Times New Roman"/>
                          <a:ea typeface="Times New Roman"/>
                          <a:cs typeface="Times New Roman"/>
                        </a:rPr>
                        <a:t>п</a:t>
                      </a:r>
                      <a:r>
                        <a:rPr lang="ru-RU" sz="1000" b="1" dirty="0">
                          <a:latin typeface="Times New Roman"/>
                          <a:ea typeface="Times New Roman"/>
                          <a:cs typeface="Times New Roman"/>
                        </a:rPr>
                        <a:t>/</a:t>
                      </a:r>
                      <a:r>
                        <a:rPr lang="ru-RU" sz="1000" b="1" dirty="0" err="1">
                          <a:latin typeface="Times New Roman"/>
                          <a:ea typeface="Times New Roman"/>
                          <a:cs typeface="Times New Roman"/>
                        </a:rPr>
                        <a:t>п</a:t>
                      </a:r>
                      <a:endParaRPr lang="ru-RU" sz="1000" b="1" dirty="0">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Наименование муниципального образования</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Личный состав, человек</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Легковой транспорт,</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dirty="0">
                          <a:latin typeface="Times New Roman"/>
                          <a:ea typeface="Times New Roman"/>
                          <a:cs typeface="Times New Roman"/>
                        </a:rPr>
                        <a:t>Пожарные автоцистерны,</a:t>
                      </a:r>
                      <a:endParaRPr lang="ru-RU" sz="1000" b="1" dirty="0">
                        <a:latin typeface="Calibri"/>
                        <a:ea typeface="Times New Roman"/>
                        <a:cs typeface="Times New Roman"/>
                      </a:endParaRPr>
                    </a:p>
                    <a:p>
                      <a:pPr marL="46990" marR="19050" algn="ctr">
                        <a:lnSpc>
                          <a:spcPct val="115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dirty="0">
                          <a:latin typeface="Times New Roman"/>
                          <a:ea typeface="Times New Roman"/>
                          <a:cs typeface="Times New Roman"/>
                        </a:rPr>
                        <a:t>Техника для подвоза воды,</a:t>
                      </a:r>
                      <a:endParaRPr lang="ru-RU" sz="1000" b="1" dirty="0">
                        <a:latin typeface="Calibri"/>
                        <a:ea typeface="Times New Roman"/>
                        <a:cs typeface="Times New Roman"/>
                      </a:endParaRPr>
                    </a:p>
                    <a:p>
                      <a:pPr marL="46990" marR="19050" algn="ctr">
                        <a:lnSpc>
                          <a:spcPct val="115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Трактора с плугом,</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Бульдозеры, болотоходы,</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Экскаваторы,</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Воздушные суда (БПЛА),</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Мотопомпы,</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Воздуходувки,</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Ранцевые огнетушители, 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6990" marR="19050" algn="ctr">
                        <a:lnSpc>
                          <a:spcPct val="115000"/>
                        </a:lnSpc>
                        <a:spcAft>
                          <a:spcPts val="0"/>
                        </a:spcAft>
                      </a:pPr>
                      <a:r>
                        <a:rPr lang="ru-RU" sz="1000" b="1">
                          <a:latin typeface="Times New Roman"/>
                          <a:ea typeface="Times New Roman"/>
                          <a:cs typeface="Times New Roman"/>
                        </a:rPr>
                        <a:t>Хлопушки,</a:t>
                      </a:r>
                      <a:endParaRPr lang="ru-RU" sz="1000" b="1">
                        <a:latin typeface="Calibri"/>
                        <a:ea typeface="Times New Roman"/>
                        <a:cs typeface="Times New Roman"/>
                      </a:endParaRPr>
                    </a:p>
                    <a:p>
                      <a:pPr marL="46990" marR="19050" algn="ctr">
                        <a:lnSpc>
                          <a:spcPct val="115000"/>
                        </a:lnSpc>
                        <a:spcAft>
                          <a:spcPts val="0"/>
                        </a:spcAft>
                      </a:pPr>
                      <a:r>
                        <a:rPr lang="ru-RU" sz="1000" b="1">
                          <a:latin typeface="Times New Roman"/>
                          <a:ea typeface="Times New Roman"/>
                          <a:cs typeface="Times New Roman"/>
                        </a:rPr>
                        <a:t>единиц</a:t>
                      </a:r>
                      <a:endParaRPr lang="ru-RU" sz="1000" b="1">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dirty="0" err="1">
                          <a:latin typeface="Times New Roman"/>
                          <a:ea typeface="Times New Roman"/>
                          <a:cs typeface="Times New Roman"/>
                        </a:rPr>
                        <a:t>Антроповский</a:t>
                      </a:r>
                      <a:r>
                        <a:rPr lang="ru-RU" sz="1000" b="1" dirty="0">
                          <a:latin typeface="Times New Roman"/>
                          <a:ea typeface="Times New Roman"/>
                          <a:cs typeface="Times New Roman"/>
                        </a:rPr>
                        <a:t> муниципальный район</a:t>
                      </a:r>
                      <a:endParaRPr lang="ru-RU" sz="1000" b="1" dirty="0">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122</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19</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9</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Буйский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74</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городской округ г. Буй</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89</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городской округ г. Волгореченск</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latin typeface="Times New Roman"/>
                          <a:ea typeface="Times New Roman"/>
                          <a:cs typeface="Times New Roman"/>
                        </a:rPr>
                        <a:t>0</a:t>
                      </a:r>
                      <a:endParaRPr lang="ru-RU" sz="1000" b="1" dirty="0">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solidFill>
                            <a:srgbClr val="FF0000"/>
                          </a:solidFill>
                          <a:latin typeface="Times New Roman"/>
                          <a:ea typeface="Times New Roman"/>
                          <a:cs typeface="Times New Roman"/>
                        </a:rPr>
                        <a:t>0</a:t>
                      </a:r>
                      <a:endParaRPr lang="ru-RU" sz="1000" b="1">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Вохомский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125</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9</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13</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59</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городской округ г. Галич</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Галичский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41</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25</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Кадыйский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36</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solidFill>
                            <a:srgbClr val="FF0000"/>
                          </a:solidFill>
                          <a:latin typeface="Times New Roman"/>
                          <a:ea typeface="Times New Roman"/>
                          <a:cs typeface="Times New Roman"/>
                        </a:rPr>
                        <a:t>0</a:t>
                      </a:r>
                      <a:endParaRPr lang="ru-RU" sz="1000" b="1">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9</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Кологривский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90</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93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городской округ г. Кострома</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247</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Костромской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60</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smtClean="0">
                          <a:latin typeface="Times New Roman"/>
                          <a:ea typeface="Times New Roman"/>
                          <a:cs typeface="Times New Roman"/>
                        </a:rPr>
                        <a:t>0</a:t>
                      </a:r>
                      <a:endParaRPr lang="ru-RU" sz="1000" b="1" dirty="0">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Красносельский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38</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13</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Макарьевский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46</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59</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a:latin typeface="Times New Roman"/>
                          <a:ea typeface="Times New Roman"/>
                          <a:cs typeface="Times New Roman"/>
                        </a:rPr>
                        <a:t>Межевской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39</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9</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28</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28</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160</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926">
                <a:tc>
                  <a:txBody>
                    <a:bodyPr/>
                    <a:lstStyle/>
                    <a:p>
                      <a:pPr algn="ctr">
                        <a:lnSpc>
                          <a:spcPct val="115000"/>
                        </a:lnSpc>
                        <a:spcAft>
                          <a:spcPts val="0"/>
                        </a:spcAft>
                      </a:pPr>
                      <a:r>
                        <a:rPr lang="ru-RU" sz="1000" b="1">
                          <a:latin typeface="Times New Roman"/>
                          <a:ea typeface="Times New Roman"/>
                          <a:cs typeface="Times New Roman"/>
                        </a:rPr>
                        <a:t>16</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nSpc>
                          <a:spcPct val="115000"/>
                        </a:lnSpc>
                        <a:spcAft>
                          <a:spcPts val="0"/>
                        </a:spcAft>
                      </a:pPr>
                      <a:r>
                        <a:rPr lang="ru-RU" sz="1000" b="1" dirty="0">
                          <a:latin typeface="Times New Roman"/>
                          <a:ea typeface="Times New Roman"/>
                          <a:cs typeface="Times New Roman"/>
                        </a:rPr>
                        <a:t>г. Нея и </a:t>
                      </a:r>
                      <a:r>
                        <a:rPr lang="ru-RU" sz="1000" b="1" dirty="0" err="1">
                          <a:latin typeface="Times New Roman"/>
                          <a:ea typeface="Times New Roman"/>
                          <a:cs typeface="Times New Roman"/>
                        </a:rPr>
                        <a:t>Нейский</a:t>
                      </a:r>
                      <a:r>
                        <a:rPr lang="ru-RU" sz="1000" b="1" dirty="0">
                          <a:latin typeface="Times New Roman"/>
                          <a:ea typeface="Times New Roman"/>
                          <a:cs typeface="Times New Roman"/>
                        </a:rPr>
                        <a:t> район</a:t>
                      </a:r>
                      <a:endParaRPr lang="ru-RU" sz="1000" b="1" dirty="0">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64</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Рисунок 1070"/>
          <p:cNvPicPr>
            <a:picLocks noChangeAspect="1" noChangeArrowheads="1"/>
          </p:cNvPicPr>
          <p:nvPr/>
        </p:nvPicPr>
        <p:blipFill>
          <a:blip r:embed="rId2"/>
          <a:srcRect/>
          <a:stretch>
            <a:fillRect/>
          </a:stretch>
        </p:blipFill>
        <p:spPr bwMode="auto">
          <a:xfrm>
            <a:off x="50801" y="63501"/>
            <a:ext cx="977899" cy="904390"/>
          </a:xfrm>
          <a:prstGeom prst="rect">
            <a:avLst/>
          </a:prstGeom>
          <a:noFill/>
          <a:ln w="9525">
            <a:noFill/>
            <a:miter lim="800000"/>
            <a:headEnd/>
            <a:tailEnd/>
          </a:ln>
        </p:spPr>
      </p:pic>
      <p:pic>
        <p:nvPicPr>
          <p:cNvPr id="11" name="Picture 41" descr="флаг МЧС4"/>
          <p:cNvPicPr>
            <a:picLocks noChangeAspect="1" noChangeArrowheads="1"/>
          </p:cNvPicPr>
          <p:nvPr/>
        </p:nvPicPr>
        <p:blipFill>
          <a:blip r:embed="rId3" cstate="print"/>
          <a:srcRect/>
          <a:stretch>
            <a:fillRect/>
          </a:stretch>
        </p:blipFill>
        <p:spPr bwMode="auto">
          <a:xfrm>
            <a:off x="7880351" y="0"/>
            <a:ext cx="1263649" cy="911988"/>
          </a:xfrm>
          <a:prstGeom prst="rect">
            <a:avLst/>
          </a:prstGeom>
          <a:noFill/>
          <a:ln w="9525">
            <a:noFill/>
            <a:miter lim="800000"/>
            <a:headEnd/>
            <a:tailEnd/>
          </a:ln>
        </p:spPr>
      </p:pic>
      <p:sp>
        <p:nvSpPr>
          <p:cNvPr id="12" name="Прямоугольник 11"/>
          <p:cNvSpPr/>
          <p:nvPr/>
        </p:nvSpPr>
        <p:spPr>
          <a:xfrm>
            <a:off x="1345722" y="138023"/>
            <a:ext cx="6504316" cy="609398"/>
          </a:xfrm>
          <a:prstGeom prst="rect">
            <a:avLst/>
          </a:prstGeom>
        </p:spPr>
        <p:txBody>
          <a:bodyPr wrap="square">
            <a:spAutoFit/>
          </a:bodyPr>
          <a:lstStyle/>
          <a:p>
            <a:pPr algn="ctr" defTabSz="684000">
              <a:lnSpc>
                <a:spcPct val="120000"/>
              </a:lnSpc>
              <a:defRPr/>
            </a:pPr>
            <a:r>
              <a:rPr lang="ru-RU" sz="1400" b="1" dirty="0" smtClean="0">
                <a:solidFill>
                  <a:schemeClr val="tx1"/>
                </a:solidFill>
                <a:cs typeface="Times New Roman" pitchFamily="18" charset="0"/>
              </a:rPr>
              <a:t>СОСТАВ ГРУППИРОВКИ СИЛ И СРЕДСТВ </a:t>
            </a:r>
          </a:p>
          <a:p>
            <a:pPr algn="ctr" defTabSz="684000">
              <a:lnSpc>
                <a:spcPct val="120000"/>
              </a:lnSpc>
              <a:defRPr/>
            </a:pPr>
            <a:r>
              <a:rPr lang="ru-RU" sz="1400" b="1" dirty="0" smtClean="0">
                <a:solidFill>
                  <a:schemeClr val="tx1"/>
                </a:solidFill>
                <a:cs typeface="Times New Roman" pitchFamily="18" charset="0"/>
              </a:rPr>
              <a:t>КОСТРОМСКОЙ ТЕРРИТОРИАЛЬНОЙ ПОДСИСТЕМЫ РСЧС</a:t>
            </a:r>
          </a:p>
        </p:txBody>
      </p:sp>
    </p:spTree>
    <p:extLst>
      <p:ext uri="{BB962C8B-B14F-4D97-AF65-F5344CB8AC3E}">
        <p14:creationId xmlns:p14="http://schemas.microsoft.com/office/powerpoint/2010/main" val="4222417893"/>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211" name="AutoShape 4" descr="i?id=3fc553c08aff7e10558237323bce63d2&amp;n=33&amp;h=215&amp;w=293"/>
          <p:cNvSpPr>
            <a:spLocks noChangeAspect="1" noChangeArrowheads="1"/>
          </p:cNvSpPr>
          <p:nvPr/>
        </p:nvSpPr>
        <p:spPr bwMode="auto">
          <a:xfrm>
            <a:off x="4419600" y="2457450"/>
            <a:ext cx="304800" cy="228600"/>
          </a:xfrm>
          <a:prstGeom prst="rect">
            <a:avLst/>
          </a:prstGeom>
          <a:noFill/>
          <a:ln w="9525">
            <a:noFill/>
            <a:miter lim="800000"/>
            <a:headEnd/>
            <a:tailEnd/>
          </a:ln>
        </p:spPr>
        <p:txBody>
          <a:bodyPr/>
          <a:lstStyle/>
          <a:p>
            <a:endParaRPr lang="ru-RU"/>
          </a:p>
        </p:txBody>
      </p:sp>
      <p:sp>
        <p:nvSpPr>
          <p:cNvPr id="734212" name="AutoShape 5" descr="i?id=3fc553c08aff7e10558237323bce63d2&amp;n=33&amp;h=215&amp;w=293"/>
          <p:cNvSpPr>
            <a:spLocks noChangeAspect="1" noChangeArrowheads="1"/>
          </p:cNvSpPr>
          <p:nvPr/>
        </p:nvSpPr>
        <p:spPr bwMode="auto">
          <a:xfrm>
            <a:off x="4419600" y="2457450"/>
            <a:ext cx="304800" cy="228600"/>
          </a:xfrm>
          <a:prstGeom prst="rect">
            <a:avLst/>
          </a:prstGeom>
          <a:noFill/>
          <a:ln w="9525">
            <a:noFill/>
            <a:miter lim="800000"/>
            <a:headEnd/>
            <a:tailEnd/>
          </a:ln>
        </p:spPr>
        <p:txBody>
          <a:bodyPr/>
          <a:lstStyle/>
          <a:p>
            <a:endParaRPr lang="ru-RU"/>
          </a:p>
        </p:txBody>
      </p:sp>
      <p:sp>
        <p:nvSpPr>
          <p:cNvPr id="7" name="TextBox 6"/>
          <p:cNvSpPr txBox="1"/>
          <p:nvPr/>
        </p:nvSpPr>
        <p:spPr bwMode="auto">
          <a:xfrm>
            <a:off x="8670470" y="4701263"/>
            <a:ext cx="473530" cy="307777"/>
          </a:xfrm>
          <a:prstGeom prst="rect">
            <a:avLst/>
          </a:prstGeom>
          <a:solidFill>
            <a:schemeClr val="bg1"/>
          </a:solidFill>
          <a:ln w="0">
            <a:noFill/>
            <a:miter lim="800000"/>
            <a:headEnd/>
            <a:tailEnd/>
          </a:ln>
          <a:extLst/>
        </p:spPr>
        <p:txBody>
          <a:bodyPr wrap="square" rtlCol="0">
            <a:spAutoFit/>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21</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8" name="Блок-схема: узел 7"/>
          <p:cNvSpPr/>
          <p:nvPr/>
        </p:nvSpPr>
        <p:spPr>
          <a:xfrm>
            <a:off x="8747337" y="4694737"/>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graphicFrame>
        <p:nvGraphicFramePr>
          <p:cNvPr id="9" name="Таблица 8"/>
          <p:cNvGraphicFramePr>
            <a:graphicFrameLocks noGrp="1"/>
          </p:cNvGraphicFramePr>
          <p:nvPr/>
        </p:nvGraphicFramePr>
        <p:xfrm>
          <a:off x="285720" y="1142990"/>
          <a:ext cx="8387751" cy="3473985"/>
        </p:xfrm>
        <a:graphic>
          <a:graphicData uri="http://schemas.openxmlformats.org/drawingml/2006/table">
            <a:tbl>
              <a:tblPr/>
              <a:tblGrid>
                <a:gridCol w="237242"/>
                <a:gridCol w="2405317"/>
                <a:gridCol w="569343"/>
                <a:gridCol w="500333"/>
                <a:gridCol w="483079"/>
                <a:gridCol w="508958"/>
                <a:gridCol w="518396"/>
                <a:gridCol w="553750"/>
                <a:gridCol w="395775"/>
                <a:gridCol w="553750"/>
                <a:gridCol w="395775"/>
                <a:gridCol w="350002"/>
                <a:gridCol w="520815"/>
                <a:gridCol w="395216"/>
              </a:tblGrid>
              <a:tr h="860156">
                <a:tc>
                  <a:txBody>
                    <a:bodyPr/>
                    <a:lstStyle/>
                    <a:p>
                      <a:pPr algn="ctr">
                        <a:lnSpc>
                          <a:spcPct val="115000"/>
                        </a:lnSpc>
                        <a:spcAft>
                          <a:spcPts val="0"/>
                        </a:spcAft>
                      </a:pPr>
                      <a:r>
                        <a:rPr lang="ru-RU" sz="1000" b="1" dirty="0">
                          <a:latin typeface="Times New Roman"/>
                          <a:ea typeface="Times New Roman"/>
                          <a:cs typeface="Times New Roman"/>
                        </a:rPr>
                        <a:t>№ </a:t>
                      </a:r>
                      <a:r>
                        <a:rPr lang="ru-RU" sz="1000" b="1" dirty="0" err="1">
                          <a:latin typeface="Times New Roman"/>
                          <a:ea typeface="Times New Roman"/>
                          <a:cs typeface="Times New Roman"/>
                        </a:rPr>
                        <a:t>п</a:t>
                      </a:r>
                      <a:r>
                        <a:rPr lang="ru-RU" sz="1000" b="1" dirty="0">
                          <a:latin typeface="Times New Roman"/>
                          <a:ea typeface="Times New Roman"/>
                          <a:cs typeface="Times New Roman"/>
                        </a:rPr>
                        <a:t>/</a:t>
                      </a:r>
                      <a:r>
                        <a:rPr lang="ru-RU" sz="1000" b="1" dirty="0" err="1">
                          <a:latin typeface="Times New Roman"/>
                          <a:ea typeface="Times New Roman"/>
                          <a:cs typeface="Times New Roman"/>
                        </a:rPr>
                        <a:t>п</a:t>
                      </a:r>
                      <a:endParaRPr lang="ru-RU" sz="1000" b="1" dirty="0">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latin typeface="Times New Roman"/>
                          <a:ea typeface="Times New Roman"/>
                          <a:cs typeface="Times New Roman"/>
                        </a:rPr>
                        <a:t>Наименование муниципального образования</a:t>
                      </a:r>
                      <a:endParaRPr lang="ru-RU" sz="1000" b="1" dirty="0">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Личный состав, человек</a:t>
                      </a:r>
                      <a:endParaRPr lang="ru-RU" sz="1000" b="1" dirty="0">
                        <a:latin typeface="Calibri"/>
                        <a:ea typeface="Times New Roman"/>
                        <a:cs typeface="Times New Roman"/>
                      </a:endParaRPr>
                    </a:p>
                  </a:txBody>
                  <a:tcPr marL="43804" marR="43804"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Легковой транспорт,</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Пожарные автоцистерны,</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Техника для подвоза воды,</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Трактора с плугом,</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Бульдозеры, </a:t>
                      </a:r>
                      <a:r>
                        <a:rPr lang="ru-RU" sz="1000" b="1" dirty="0" err="1">
                          <a:latin typeface="Times New Roman"/>
                          <a:ea typeface="Times New Roman"/>
                          <a:cs typeface="Times New Roman"/>
                        </a:rPr>
                        <a:t>болотоходы</a:t>
                      </a:r>
                      <a:r>
                        <a:rPr lang="ru-RU" sz="1000" b="1" dirty="0">
                          <a:latin typeface="Times New Roman"/>
                          <a:ea typeface="Times New Roman"/>
                          <a:cs typeface="Times New Roman"/>
                        </a:rPr>
                        <a:t>,</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Экскаваторы,</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Воздушные суда (БПЛА),</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err="1">
                          <a:latin typeface="Times New Roman"/>
                          <a:ea typeface="Times New Roman"/>
                          <a:cs typeface="Times New Roman"/>
                        </a:rPr>
                        <a:t>Мотопомпы</a:t>
                      </a:r>
                      <a:r>
                        <a:rPr lang="ru-RU" sz="1000" b="1" dirty="0">
                          <a:latin typeface="Times New Roman"/>
                          <a:ea typeface="Times New Roman"/>
                          <a:cs typeface="Times New Roman"/>
                        </a:rPr>
                        <a:t>,</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43804" marR="43804"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Воздуходувки,</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Ранцевые огнетушители, 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0000"/>
                        </a:lnSpc>
                        <a:spcAft>
                          <a:spcPts val="0"/>
                        </a:spcAft>
                      </a:pPr>
                      <a:r>
                        <a:rPr lang="ru-RU" sz="1000" b="1" dirty="0">
                          <a:latin typeface="Times New Roman"/>
                          <a:ea typeface="Times New Roman"/>
                          <a:cs typeface="Times New Roman"/>
                        </a:rPr>
                        <a:t>Хлопушки,</a:t>
                      </a:r>
                      <a:endParaRPr lang="ru-RU" sz="1000" b="1" dirty="0">
                        <a:latin typeface="Calibri"/>
                        <a:ea typeface="Times New Roman"/>
                        <a:cs typeface="Times New Roman"/>
                      </a:endParaRPr>
                    </a:p>
                    <a:p>
                      <a:pPr algn="ctr">
                        <a:lnSpc>
                          <a:spcPct val="100000"/>
                        </a:lnSpc>
                        <a:spcAft>
                          <a:spcPts val="0"/>
                        </a:spcAft>
                      </a:pPr>
                      <a:r>
                        <a:rPr lang="ru-RU" sz="1000" b="1" dirty="0">
                          <a:latin typeface="Times New Roman"/>
                          <a:ea typeface="Times New Roman"/>
                          <a:cs typeface="Times New Roman"/>
                        </a:rPr>
                        <a:t>единиц</a:t>
                      </a:r>
                      <a:endParaRPr lang="ru-RU" sz="1000" b="1" dirty="0">
                        <a:latin typeface="Calibri"/>
                        <a:ea typeface="Times New Roman"/>
                        <a:cs typeface="Times New Roman"/>
                      </a:endParaRPr>
                    </a:p>
                  </a:txBody>
                  <a:tcPr marL="5678" marR="5678" marT="5678" marB="0" vert="vert27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3828">
                <a:tc>
                  <a:txBody>
                    <a:bodyPr/>
                    <a:lstStyle/>
                    <a:p>
                      <a:pPr algn="ctr">
                        <a:lnSpc>
                          <a:spcPct val="115000"/>
                        </a:lnSpc>
                        <a:spcAft>
                          <a:spcPts val="0"/>
                        </a:spcAft>
                      </a:pPr>
                      <a:r>
                        <a:rPr lang="ru-RU" sz="1000" b="1">
                          <a:latin typeface="Times New Roman"/>
                          <a:ea typeface="Times New Roman"/>
                          <a:cs typeface="Times New Roman"/>
                        </a:rPr>
                        <a:t>14</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городской округ г. Мантурово</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latin typeface="Times New Roman"/>
                          <a:ea typeface="Times New Roman"/>
                          <a:cs typeface="Times New Roman"/>
                        </a:rPr>
                        <a:t>145</a:t>
                      </a:r>
                      <a:endParaRPr lang="ru-RU" sz="1000" b="1" dirty="0">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latin typeface="Times New Roman"/>
                          <a:ea typeface="Times New Roman"/>
                          <a:cs typeface="Times New Roman"/>
                        </a:rPr>
                        <a:t>18</a:t>
                      </a:r>
                      <a:endParaRPr lang="ru-RU" sz="1000" b="1" dirty="0">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18</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17</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г. Нерехта и Нерехтский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167</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18</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Октябрьский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53</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19</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Островский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26</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19</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20</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Павинский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43</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 4</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43804" marR="43804"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solidFill>
                            <a:srgbClr val="FF0000"/>
                          </a:solidFill>
                          <a:latin typeface="Times New Roman"/>
                          <a:ea typeface="Times New Roman"/>
                          <a:cs typeface="Times New Roman"/>
                        </a:rPr>
                        <a:t>0</a:t>
                      </a:r>
                      <a:endParaRPr lang="ru-RU" sz="1000" b="1">
                        <a:solidFill>
                          <a:srgbClr val="FF0000"/>
                        </a:solidFill>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7331">
                <a:tc>
                  <a:txBody>
                    <a:bodyPr/>
                    <a:lstStyle/>
                    <a:p>
                      <a:pPr algn="ctr">
                        <a:lnSpc>
                          <a:spcPct val="115000"/>
                        </a:lnSpc>
                        <a:spcAft>
                          <a:spcPts val="0"/>
                        </a:spcAft>
                      </a:pPr>
                      <a:r>
                        <a:rPr lang="ru-RU" sz="1000" b="1">
                          <a:latin typeface="Times New Roman"/>
                          <a:ea typeface="Times New Roman"/>
                          <a:cs typeface="Times New Roman"/>
                        </a:rPr>
                        <a:t>21</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Парфеньевский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73</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838">
                <a:tc>
                  <a:txBody>
                    <a:bodyPr/>
                    <a:lstStyle/>
                    <a:p>
                      <a:pPr algn="ctr">
                        <a:lnSpc>
                          <a:spcPct val="115000"/>
                        </a:lnSpc>
                        <a:spcAft>
                          <a:spcPts val="0"/>
                        </a:spcAft>
                      </a:pPr>
                      <a:r>
                        <a:rPr lang="ru-RU" sz="1000" b="1">
                          <a:latin typeface="Times New Roman"/>
                          <a:ea typeface="Times New Roman"/>
                          <a:cs typeface="Times New Roman"/>
                        </a:rPr>
                        <a:t>22</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Поназыревский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50</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9</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solidFill>
                            <a:srgbClr val="FF0000"/>
                          </a:solidFill>
                          <a:latin typeface="Times New Roman"/>
                          <a:ea typeface="Times New Roman"/>
                          <a:cs typeface="Times New Roman"/>
                        </a:rPr>
                        <a:t>0</a:t>
                      </a:r>
                      <a:endParaRPr lang="ru-RU" sz="1000" b="1">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23</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Пыщугский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69</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19</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4932">
                <a:tc>
                  <a:txBody>
                    <a:bodyPr/>
                    <a:lstStyle/>
                    <a:p>
                      <a:pPr algn="ctr">
                        <a:lnSpc>
                          <a:spcPct val="115000"/>
                        </a:lnSpc>
                        <a:spcAft>
                          <a:spcPts val="0"/>
                        </a:spcAft>
                      </a:pPr>
                      <a:r>
                        <a:rPr lang="ru-RU" sz="1000" b="1">
                          <a:latin typeface="Times New Roman"/>
                          <a:ea typeface="Times New Roman"/>
                          <a:cs typeface="Times New Roman"/>
                        </a:rPr>
                        <a:t>24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Солигаличский муниципальный район</a:t>
                      </a:r>
                      <a:endParaRPr lang="ru-RU" sz="1000" b="1">
                        <a:latin typeface="Calibri"/>
                        <a:ea typeface="Times New Roman"/>
                        <a:cs typeface="Times New Roman"/>
                      </a:endParaRPr>
                    </a:p>
                  </a:txBody>
                  <a:tcPr marL="8890" marR="8890" marT="889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207</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25</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Судиславский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73</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19</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26</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Сусанинский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61</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15</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43804" marR="43804"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27</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Чухломский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48</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28</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городской округ г. Шарья</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52</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4</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86379">
                <a:tc>
                  <a:txBody>
                    <a:bodyPr/>
                    <a:lstStyle/>
                    <a:p>
                      <a:pPr algn="ctr">
                        <a:lnSpc>
                          <a:spcPct val="115000"/>
                        </a:lnSpc>
                        <a:spcAft>
                          <a:spcPts val="0"/>
                        </a:spcAft>
                      </a:pPr>
                      <a:r>
                        <a:rPr lang="ru-RU" sz="1000" b="1">
                          <a:latin typeface="Times New Roman"/>
                          <a:ea typeface="Times New Roman"/>
                          <a:cs typeface="Times New Roman"/>
                        </a:rPr>
                        <a:t>29</a:t>
                      </a:r>
                      <a:endParaRPr lang="ru-RU" sz="1000" b="1">
                        <a:latin typeface="Calibri"/>
                        <a:ea typeface="Times New Roman"/>
                        <a:cs typeface="Times New Roman"/>
                      </a:endParaRPr>
                    </a:p>
                  </a:txBody>
                  <a:tcPr marL="5678" marR="5678" marT="5678"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81915" algn="l">
                        <a:lnSpc>
                          <a:spcPct val="100000"/>
                        </a:lnSpc>
                        <a:spcAft>
                          <a:spcPts val="0"/>
                        </a:spcAft>
                      </a:pPr>
                      <a:r>
                        <a:rPr lang="ru-RU" sz="1000" b="1">
                          <a:latin typeface="Times New Roman"/>
                          <a:ea typeface="Times New Roman"/>
                          <a:cs typeface="Times New Roman"/>
                        </a:rPr>
                        <a:t>Шарьинский муниципальный район</a:t>
                      </a:r>
                      <a:endParaRPr lang="ru-RU" sz="1000" b="1">
                        <a:latin typeface="Calibri"/>
                        <a:ea typeface="Times New Roman"/>
                        <a:cs typeface="Times New Roman"/>
                      </a:endParaRPr>
                    </a:p>
                  </a:txBody>
                  <a:tcPr marL="8890" marR="8890" marT="889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25</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7</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8</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2</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0</a:t>
                      </a:r>
                      <a:endParaRPr lang="ru-RU" sz="1000" b="1">
                        <a:latin typeface="Calibri"/>
                        <a:ea typeface="Times New Roman"/>
                        <a:cs typeface="Times New Roman"/>
                      </a:endParaRPr>
                    </a:p>
                  </a:txBody>
                  <a:tcPr marL="5678" marR="5678" marT="5678"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13</a:t>
                      </a:r>
                      <a:endParaRPr lang="ru-RU" sz="1000" b="1">
                        <a:latin typeface="Calibri"/>
                        <a:ea typeface="Times New Roman"/>
                        <a:cs typeface="Times New Roman"/>
                      </a:endParaRPr>
                    </a:p>
                  </a:txBody>
                  <a:tcPr marL="43804" marR="43804"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a:latin typeface="Times New Roman"/>
                          <a:ea typeface="Times New Roman"/>
                          <a:cs typeface="Times New Roman"/>
                        </a:rPr>
                        <a:t>30</a:t>
                      </a:r>
                      <a:endParaRPr lang="ru-RU" sz="1000" b="1">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000" b="1" dirty="0">
                          <a:solidFill>
                            <a:srgbClr val="FF0000"/>
                          </a:solidFill>
                          <a:latin typeface="Times New Roman"/>
                          <a:ea typeface="Times New Roman"/>
                          <a:cs typeface="Times New Roman"/>
                        </a:rPr>
                        <a:t>0</a:t>
                      </a:r>
                      <a:endParaRPr lang="ru-RU" sz="1000" b="1" dirty="0">
                        <a:solidFill>
                          <a:srgbClr val="FF0000"/>
                        </a:solidFill>
                        <a:latin typeface="Calibri"/>
                        <a:ea typeface="Times New Roman"/>
                        <a:cs typeface="Times New Roman"/>
                      </a:endParaRPr>
                    </a:p>
                  </a:txBody>
                  <a:tcPr marL="5678" marR="5678" marT="5678"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Рисунок 1070"/>
          <p:cNvPicPr>
            <a:picLocks noChangeAspect="1" noChangeArrowheads="1"/>
          </p:cNvPicPr>
          <p:nvPr/>
        </p:nvPicPr>
        <p:blipFill>
          <a:blip r:embed="rId2"/>
          <a:srcRect/>
          <a:stretch>
            <a:fillRect/>
          </a:stretch>
        </p:blipFill>
        <p:spPr bwMode="auto">
          <a:xfrm>
            <a:off x="50801" y="63501"/>
            <a:ext cx="977899" cy="904390"/>
          </a:xfrm>
          <a:prstGeom prst="rect">
            <a:avLst/>
          </a:prstGeom>
          <a:noFill/>
          <a:ln w="9525">
            <a:noFill/>
            <a:miter lim="800000"/>
            <a:headEnd/>
            <a:tailEnd/>
          </a:ln>
        </p:spPr>
      </p:pic>
      <p:pic>
        <p:nvPicPr>
          <p:cNvPr id="11" name="Picture 41" descr="флаг МЧС4"/>
          <p:cNvPicPr>
            <a:picLocks noChangeAspect="1" noChangeArrowheads="1"/>
          </p:cNvPicPr>
          <p:nvPr/>
        </p:nvPicPr>
        <p:blipFill>
          <a:blip r:embed="rId3" cstate="print"/>
          <a:srcRect/>
          <a:stretch>
            <a:fillRect/>
          </a:stretch>
        </p:blipFill>
        <p:spPr bwMode="auto">
          <a:xfrm>
            <a:off x="7880351" y="0"/>
            <a:ext cx="1263649" cy="911988"/>
          </a:xfrm>
          <a:prstGeom prst="rect">
            <a:avLst/>
          </a:prstGeom>
          <a:noFill/>
          <a:ln w="9525">
            <a:noFill/>
            <a:miter lim="800000"/>
            <a:headEnd/>
            <a:tailEnd/>
          </a:ln>
        </p:spPr>
      </p:pic>
      <p:sp>
        <p:nvSpPr>
          <p:cNvPr id="12" name="Прямоугольник 11"/>
          <p:cNvSpPr/>
          <p:nvPr/>
        </p:nvSpPr>
        <p:spPr>
          <a:xfrm>
            <a:off x="1345722" y="138023"/>
            <a:ext cx="6504316" cy="609398"/>
          </a:xfrm>
          <a:prstGeom prst="rect">
            <a:avLst/>
          </a:prstGeom>
        </p:spPr>
        <p:txBody>
          <a:bodyPr wrap="square">
            <a:spAutoFit/>
          </a:bodyPr>
          <a:lstStyle/>
          <a:p>
            <a:pPr algn="ctr" defTabSz="684000">
              <a:lnSpc>
                <a:spcPct val="120000"/>
              </a:lnSpc>
              <a:defRPr/>
            </a:pPr>
            <a:r>
              <a:rPr lang="ru-RU" sz="1400" b="1" dirty="0" smtClean="0">
                <a:solidFill>
                  <a:schemeClr val="tx1"/>
                </a:solidFill>
                <a:cs typeface="Times New Roman" pitchFamily="18" charset="0"/>
              </a:rPr>
              <a:t>СОСТАВ ГРУППИРОВКИ СИЛ И СРЕДСТВ </a:t>
            </a:r>
          </a:p>
          <a:p>
            <a:pPr algn="ctr" defTabSz="684000">
              <a:lnSpc>
                <a:spcPct val="120000"/>
              </a:lnSpc>
              <a:defRPr/>
            </a:pPr>
            <a:r>
              <a:rPr lang="ru-RU" sz="1400" b="1" dirty="0" smtClean="0">
                <a:solidFill>
                  <a:schemeClr val="tx1"/>
                </a:solidFill>
                <a:cs typeface="Times New Roman" pitchFamily="18" charset="0"/>
              </a:rPr>
              <a:t>КОСТРОМСКОЙ ТЕРРИТОРИАЛЬНОЙ ПОДСИСТЕМЫ РСЧС</a:t>
            </a:r>
          </a:p>
        </p:txBody>
      </p:sp>
    </p:spTree>
    <p:extLst>
      <p:ext uri="{BB962C8B-B14F-4D97-AF65-F5344CB8AC3E}">
        <p14:creationId xmlns:p14="http://schemas.microsoft.com/office/powerpoint/2010/main" val="273367666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1"/>
          <p:cNvSpPr>
            <a:spLocks noChangeArrowheads="1"/>
          </p:cNvSpPr>
          <p:nvPr/>
        </p:nvSpPr>
        <p:spPr bwMode="auto">
          <a:xfrm>
            <a:off x="1523159" y="182880"/>
            <a:ext cx="6088463" cy="36933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none" anchor="ctr">
            <a:spAutoFit/>
          </a:bodyPr>
          <a:lstStyle/>
          <a:p>
            <a:pPr algn="ctr" eaLnBrk="0" hangingPunct="0">
              <a:defRPr/>
            </a:pPr>
            <a:r>
              <a:rPr lang="ru-RU" altLang="ru-RU" sz="1800" b="1" dirty="0" smtClean="0">
                <a:solidFill>
                  <a:schemeClr val="tx1"/>
                </a:solidFill>
                <a:cs typeface="Times New Roman" pitchFamily="18" charset="0"/>
              </a:rPr>
              <a:t>МОНИТОРИНГ </a:t>
            </a:r>
            <a:r>
              <a:rPr lang="ru-RU" sz="1800" b="1" dirty="0" smtClean="0">
                <a:solidFill>
                  <a:schemeClr val="tx1"/>
                </a:solidFill>
              </a:rPr>
              <a:t>ПОЖАРНОЙ ОПАСНОСТИ В ЛЕСАХ</a:t>
            </a:r>
            <a:endParaRPr lang="ru-RU" sz="1700" b="1" dirty="0">
              <a:solidFill>
                <a:schemeClr val="tx1"/>
              </a:solidFill>
              <a:cs typeface="Times New Roman" pitchFamily="18" charset="0"/>
            </a:endParaRPr>
          </a:p>
        </p:txBody>
      </p:sp>
      <p:sp>
        <p:nvSpPr>
          <p:cNvPr id="7" name="Скругленный прямоугольник 6"/>
          <p:cNvSpPr/>
          <p:nvPr/>
        </p:nvSpPr>
        <p:spPr>
          <a:xfrm>
            <a:off x="4857752" y="1071552"/>
            <a:ext cx="4000528" cy="3268980"/>
          </a:xfrm>
          <a:prstGeom prst="roundRect">
            <a:avLst/>
          </a:prstGeom>
          <a:solidFill>
            <a:srgbClr val="EBF6F9"/>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68400" tIns="0" rIns="68568" bIns="0">
            <a:spAutoFit/>
          </a:bodyPr>
          <a:lstStyle/>
          <a:p>
            <a:pPr algn="just"/>
            <a:r>
              <a:rPr lang="ru-RU" sz="1600" b="1" dirty="0" smtClean="0">
                <a:latin typeface="Times New Roman" pitchFamily="18" charset="0"/>
                <a:cs typeface="Times New Roman" pitchFamily="18" charset="0"/>
              </a:rPr>
              <a:t>    В наземной зоне осуществляется 26 группами по 109 маршрутам общей протяженностью 4,56 тыс. км на площади 840655 га. </a:t>
            </a:r>
          </a:p>
          <a:p>
            <a:pPr algn="just"/>
            <a:endParaRPr lang="ru-RU" sz="1600" b="1" dirty="0" smtClean="0">
              <a:latin typeface="Times New Roman" pitchFamily="18" charset="0"/>
              <a:cs typeface="Times New Roman" pitchFamily="18" charset="0"/>
            </a:endParaRPr>
          </a:p>
          <a:p>
            <a:pPr algn="just"/>
            <a:r>
              <a:rPr lang="ru-RU" sz="1600" b="1" dirty="0" smtClean="0">
                <a:latin typeface="Times New Roman" pitchFamily="18" charset="0"/>
                <a:cs typeface="Times New Roman" pitchFamily="18" charset="0"/>
              </a:rPr>
              <a:t>     В авиационной зоне по 1 маршруту авиационного патрулирования лесов протяженностью 875 км.</a:t>
            </a:r>
          </a:p>
          <a:p>
            <a:pPr algn="just"/>
            <a:r>
              <a:rPr lang="ru-RU" sz="1600" b="1" dirty="0" smtClean="0">
                <a:latin typeface="Times New Roman" pitchFamily="18" charset="0"/>
                <a:cs typeface="Times New Roman" pitchFamily="18" charset="0"/>
              </a:rPr>
              <a:t>     Для проведения воздушной разведки спланировано привлечение самолета АН-2 (1 ед.) и 12 беспилотных летательных аппаратов. </a:t>
            </a:r>
          </a:p>
        </p:txBody>
      </p:sp>
      <p:sp>
        <p:nvSpPr>
          <p:cNvPr id="5" name="TextBox 4"/>
          <p:cNvSpPr txBox="1"/>
          <p:nvPr/>
        </p:nvSpPr>
        <p:spPr bwMode="auto">
          <a:xfrm>
            <a:off x="8610088" y="4701263"/>
            <a:ext cx="533912" cy="307777"/>
          </a:xfrm>
          <a:prstGeom prst="rect">
            <a:avLst/>
          </a:prstGeom>
          <a:solidFill>
            <a:schemeClr val="bg1"/>
          </a:solidFill>
          <a:ln w="0">
            <a:noFill/>
            <a:miter lim="800000"/>
            <a:headEnd/>
            <a:tailEnd/>
          </a:ln>
          <a:extLst/>
        </p:spPr>
        <p:txBody>
          <a:bodyPr wrap="square" rtlCol="0">
            <a:spAutoFit/>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22</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6" name="Блок-схема: узел 5"/>
          <p:cNvSpPr/>
          <p:nvPr/>
        </p:nvSpPr>
        <p:spPr>
          <a:xfrm>
            <a:off x="8715404" y="4694737"/>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pic>
        <p:nvPicPr>
          <p:cNvPr id="8" name="Picture 5" descr="an_2_0"/>
          <p:cNvPicPr>
            <a:picLocks noChangeAspect="1" noChangeArrowheads="1"/>
          </p:cNvPicPr>
          <p:nvPr/>
        </p:nvPicPr>
        <p:blipFill>
          <a:blip r:embed="rId3" cstate="print"/>
          <a:srcRect l="2621" t="5466" r="3024" b="8270"/>
          <a:stretch>
            <a:fillRect/>
          </a:stretch>
        </p:blipFill>
        <p:spPr bwMode="auto">
          <a:xfrm>
            <a:off x="345056" y="2979761"/>
            <a:ext cx="4226943" cy="2032185"/>
          </a:xfrm>
          <a:prstGeom prst="rect">
            <a:avLst/>
          </a:prstGeom>
          <a:noFill/>
          <a:ln w="9525">
            <a:noFill/>
            <a:miter lim="800000"/>
            <a:headEnd/>
            <a:tailEnd/>
          </a:ln>
        </p:spPr>
      </p:pic>
      <p:pic>
        <p:nvPicPr>
          <p:cNvPr id="9" name="Picture 3" descr="C:\Users\11\Desktop\Фото_лесной пожар\IMG_4529.JPG"/>
          <p:cNvPicPr>
            <a:picLocks noChangeAspect="1" noChangeArrowheads="1"/>
          </p:cNvPicPr>
          <p:nvPr/>
        </p:nvPicPr>
        <p:blipFill>
          <a:blip r:embed="rId4" cstate="print"/>
          <a:srcRect t="4977" r="26076"/>
          <a:stretch>
            <a:fillRect/>
          </a:stretch>
        </p:blipFill>
        <p:spPr bwMode="auto">
          <a:xfrm>
            <a:off x="354342" y="983411"/>
            <a:ext cx="4226284" cy="1915064"/>
          </a:xfrm>
          <a:prstGeom prst="rect">
            <a:avLst/>
          </a:prstGeom>
          <a:noFill/>
          <a:ln w="9525">
            <a:noFill/>
            <a:miter lim="800000"/>
            <a:headEnd/>
            <a:tailEnd/>
          </a:ln>
        </p:spPr>
      </p:pic>
      <p:pic>
        <p:nvPicPr>
          <p:cNvPr id="10" name="Рисунок 1070"/>
          <p:cNvPicPr>
            <a:picLocks noChangeAspect="1" noChangeArrowheads="1"/>
          </p:cNvPicPr>
          <p:nvPr/>
        </p:nvPicPr>
        <p:blipFill>
          <a:blip r:embed="rId5"/>
          <a:srcRect/>
          <a:stretch>
            <a:fillRect/>
          </a:stretch>
        </p:blipFill>
        <p:spPr bwMode="auto">
          <a:xfrm>
            <a:off x="50801" y="63501"/>
            <a:ext cx="977899" cy="904390"/>
          </a:xfrm>
          <a:prstGeom prst="rect">
            <a:avLst/>
          </a:prstGeom>
          <a:noFill/>
          <a:ln w="9525">
            <a:noFill/>
            <a:miter lim="800000"/>
            <a:headEnd/>
            <a:tailEnd/>
          </a:ln>
        </p:spPr>
      </p:pic>
      <p:pic>
        <p:nvPicPr>
          <p:cNvPr id="11" name="Picture 41" descr="флаг МЧС4"/>
          <p:cNvPicPr>
            <a:picLocks noChangeAspect="1" noChangeArrowheads="1"/>
          </p:cNvPicPr>
          <p:nvPr/>
        </p:nvPicPr>
        <p:blipFill>
          <a:blip r:embed="rId6" cstate="print"/>
          <a:srcRect/>
          <a:stretch>
            <a:fillRect/>
          </a:stretch>
        </p:blipFill>
        <p:spPr bwMode="auto">
          <a:xfrm>
            <a:off x="7880351" y="0"/>
            <a:ext cx="1263649" cy="911988"/>
          </a:xfrm>
          <a:prstGeom prst="rect">
            <a:avLst/>
          </a:prstGeom>
          <a:noFill/>
          <a:ln w="9525">
            <a:noFill/>
            <a:miter lim="800000"/>
            <a:headEnd/>
            <a:tailEnd/>
          </a:ln>
        </p:spPr>
      </p:pic>
    </p:spTree>
    <p:extLst>
      <p:ext uri="{BB962C8B-B14F-4D97-AF65-F5344CB8AC3E}">
        <p14:creationId xmlns:p14="http://schemas.microsoft.com/office/powerpoint/2010/main" val="38572173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1"/>
          <p:cNvSpPr>
            <a:spLocks noChangeArrowheads="1"/>
          </p:cNvSpPr>
          <p:nvPr/>
        </p:nvSpPr>
        <p:spPr bwMode="auto">
          <a:xfrm>
            <a:off x="1169481" y="165627"/>
            <a:ext cx="6914009" cy="369332"/>
          </a:xfrm>
          <a:prstGeom prst="rect">
            <a:avLst/>
          </a:prstGeom>
          <a:noFill/>
          <a:ln w="9525">
            <a:noFill/>
            <a:miter lim="800000"/>
            <a:headEnd/>
            <a:tailEnd/>
          </a:ln>
          <a:effectLst>
            <a:prstShdw prst="shdw17" dist="17961" dir="2700000">
              <a:schemeClr val="accent1">
                <a:gamma/>
                <a:shade val="60000"/>
                <a:invGamma/>
                <a:alpha val="50000"/>
              </a:schemeClr>
            </a:prstShdw>
          </a:effectLst>
        </p:spPr>
        <p:txBody>
          <a:bodyPr wrap="none" anchor="ctr">
            <a:spAutoFit/>
          </a:bodyPr>
          <a:lstStyle/>
          <a:p>
            <a:pPr algn="ctr" eaLnBrk="0" hangingPunct="0">
              <a:defRPr/>
            </a:pPr>
            <a:r>
              <a:rPr lang="ru-RU" altLang="ru-RU" sz="1800" b="1" dirty="0" smtClean="0">
                <a:solidFill>
                  <a:schemeClr val="tx1"/>
                </a:solidFill>
                <a:cs typeface="Times New Roman" pitchFamily="18" charset="0"/>
              </a:rPr>
              <a:t>ВИДЕОМОНИТОРИНГ </a:t>
            </a:r>
            <a:r>
              <a:rPr lang="ru-RU" sz="1800" b="1" dirty="0" smtClean="0">
                <a:solidFill>
                  <a:schemeClr val="tx1"/>
                </a:solidFill>
              </a:rPr>
              <a:t>ПОЖАРНОЙ ОПАСНОСТИ В ЛЕСАХ</a:t>
            </a:r>
            <a:endParaRPr lang="ru-RU" sz="1700" b="1" dirty="0">
              <a:solidFill>
                <a:schemeClr val="tx1"/>
              </a:solidFill>
              <a:cs typeface="Times New Roman" pitchFamily="18" charset="0"/>
            </a:endParaRPr>
          </a:p>
        </p:txBody>
      </p:sp>
      <p:sp>
        <p:nvSpPr>
          <p:cNvPr id="7" name="Скругленный прямоугольник 6"/>
          <p:cNvSpPr/>
          <p:nvPr/>
        </p:nvSpPr>
        <p:spPr>
          <a:xfrm>
            <a:off x="4675518" y="1223323"/>
            <a:ext cx="4330460" cy="3575447"/>
          </a:xfrm>
          <a:prstGeom prst="roundRect">
            <a:avLst/>
          </a:prstGeom>
          <a:solidFill>
            <a:srgbClr val="EBF6F9"/>
          </a:solidFill>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wrap="square" lIns="68400" tIns="0" rIns="68568" bIns="0">
            <a:spAutoFit/>
          </a:bodyPr>
          <a:lstStyle/>
          <a:p>
            <a:pPr algn="just"/>
            <a:r>
              <a:rPr lang="ru-RU" b="1" dirty="0" smtClean="0">
                <a:latin typeface="Times New Roman" pitchFamily="18" charset="0"/>
                <a:cs typeface="Times New Roman" pitchFamily="18" charset="0"/>
              </a:rPr>
              <a:t>    </a:t>
            </a:r>
            <a:r>
              <a:rPr lang="ru-RU" sz="1600" b="1" dirty="0" smtClean="0">
                <a:latin typeface="Times New Roman" pitchFamily="18" charset="0"/>
                <a:cs typeface="Times New Roman" pitchFamily="18" charset="0"/>
              </a:rPr>
              <a:t>Видеонаблюдение за лесами осуществляется с помощью 18 видеокамер, установленных на территории районов Костромской области с выводом информации на региональную диспетчерскую службу Костромской базы охраны лесов. </a:t>
            </a:r>
          </a:p>
          <a:p>
            <a:endParaRPr lang="ru-RU" sz="1600" b="1" i="1" dirty="0" smtClean="0">
              <a:latin typeface="Times New Roman" pitchFamily="18" charset="0"/>
              <a:cs typeface="Times New Roman" pitchFamily="18" charset="0"/>
            </a:endParaRPr>
          </a:p>
          <a:p>
            <a:r>
              <a:rPr lang="ru-RU" sz="1600" b="1" i="1" dirty="0" smtClean="0">
                <a:latin typeface="Times New Roman" pitchFamily="18" charset="0"/>
                <a:cs typeface="Times New Roman" pitchFamily="18" charset="0"/>
              </a:rPr>
              <a:t>Видеокамеры установлены: </a:t>
            </a:r>
            <a:r>
              <a:rPr lang="ru-RU" sz="1600" b="1" i="1" dirty="0" err="1" smtClean="0">
                <a:latin typeface="Times New Roman" pitchFamily="18" charset="0"/>
                <a:cs typeface="Times New Roman" pitchFamily="18" charset="0"/>
              </a:rPr>
              <a:t>Макарьевский</a:t>
            </a:r>
            <a:r>
              <a:rPr lang="ru-RU" sz="1600" b="1" i="1" dirty="0" smtClean="0">
                <a:latin typeface="Times New Roman" pitchFamily="18" charset="0"/>
                <a:cs typeface="Times New Roman" pitchFamily="18" charset="0"/>
              </a:rPr>
              <a:t>, </a:t>
            </a:r>
            <a:r>
              <a:rPr lang="ru-RU" sz="1600" b="1" i="1" dirty="0" err="1" smtClean="0">
                <a:latin typeface="Times New Roman" pitchFamily="18" charset="0"/>
                <a:cs typeface="Times New Roman" pitchFamily="18" charset="0"/>
              </a:rPr>
              <a:t>Кадыйский</a:t>
            </a:r>
            <a:r>
              <a:rPr lang="ru-RU" sz="1600" b="1" i="1" dirty="0" smtClean="0">
                <a:latin typeface="Times New Roman" pitchFamily="18" charset="0"/>
                <a:cs typeface="Times New Roman" pitchFamily="18" charset="0"/>
              </a:rPr>
              <a:t>, </a:t>
            </a:r>
            <a:r>
              <a:rPr lang="ru-RU" sz="1600" b="1" i="1" dirty="0" err="1" smtClean="0">
                <a:latin typeface="Times New Roman" pitchFamily="18" charset="0"/>
                <a:cs typeface="Times New Roman" pitchFamily="18" charset="0"/>
              </a:rPr>
              <a:t>Шарьинский</a:t>
            </a:r>
            <a:r>
              <a:rPr lang="ru-RU" sz="1600" b="1" i="1" dirty="0" smtClean="0">
                <a:latin typeface="Times New Roman" pitchFamily="18" charset="0"/>
                <a:cs typeface="Times New Roman" pitchFamily="18" charset="0"/>
              </a:rPr>
              <a:t>, Костромской, </a:t>
            </a:r>
            <a:r>
              <a:rPr lang="ru-RU" sz="1600" b="1" i="1" dirty="0" err="1" smtClean="0">
                <a:latin typeface="Times New Roman" pitchFamily="18" charset="0"/>
                <a:cs typeface="Times New Roman" pitchFamily="18" charset="0"/>
              </a:rPr>
              <a:t>Поназыревский</a:t>
            </a:r>
            <a:r>
              <a:rPr lang="ru-RU" sz="1600" b="1" i="1" dirty="0" smtClean="0">
                <a:latin typeface="Times New Roman" pitchFamily="18" charset="0"/>
                <a:cs typeface="Times New Roman" pitchFamily="18" charset="0"/>
              </a:rPr>
              <a:t>, </a:t>
            </a:r>
            <a:r>
              <a:rPr lang="ru-RU" sz="1600" b="1" i="1" dirty="0" err="1" smtClean="0">
                <a:latin typeface="Times New Roman" pitchFamily="18" charset="0"/>
                <a:cs typeface="Times New Roman" pitchFamily="18" charset="0"/>
              </a:rPr>
              <a:t>Нейский</a:t>
            </a:r>
            <a:r>
              <a:rPr lang="ru-RU" sz="1600" b="1" i="1" dirty="0" smtClean="0">
                <a:latin typeface="Times New Roman" pitchFamily="18" charset="0"/>
                <a:cs typeface="Times New Roman" pitchFamily="18" charset="0"/>
              </a:rPr>
              <a:t>, </a:t>
            </a:r>
          </a:p>
          <a:p>
            <a:r>
              <a:rPr lang="ru-RU" sz="1600" b="1" i="1" dirty="0" err="1" smtClean="0">
                <a:latin typeface="Times New Roman" pitchFamily="18" charset="0"/>
                <a:cs typeface="Times New Roman" pitchFamily="18" charset="0"/>
              </a:rPr>
              <a:t>Кологривский</a:t>
            </a:r>
            <a:r>
              <a:rPr lang="ru-RU" sz="1600" b="1" i="1" dirty="0" smtClean="0">
                <a:latin typeface="Times New Roman" pitchFamily="18" charset="0"/>
                <a:cs typeface="Times New Roman" pitchFamily="18" charset="0"/>
              </a:rPr>
              <a:t>, </a:t>
            </a:r>
            <a:r>
              <a:rPr lang="ru-RU" sz="1600" b="1" i="1" dirty="0" err="1" smtClean="0">
                <a:latin typeface="Times New Roman" pitchFamily="18" charset="0"/>
                <a:cs typeface="Times New Roman" pitchFamily="18" charset="0"/>
              </a:rPr>
              <a:t>Антроповский</a:t>
            </a:r>
            <a:r>
              <a:rPr lang="ru-RU" sz="1600" b="1" i="1" dirty="0" smtClean="0">
                <a:latin typeface="Times New Roman" pitchFamily="18" charset="0"/>
                <a:cs typeface="Times New Roman" pitchFamily="18" charset="0"/>
              </a:rPr>
              <a:t>,                        г.о.г. Мантурово)</a:t>
            </a:r>
            <a:endParaRPr lang="ru-RU" sz="1600" b="1" dirty="0" smtClean="0">
              <a:latin typeface="Times New Roman" pitchFamily="18" charset="0"/>
              <a:cs typeface="Times New Roman" pitchFamily="18" charset="0"/>
            </a:endParaRPr>
          </a:p>
        </p:txBody>
      </p:sp>
      <p:sp>
        <p:nvSpPr>
          <p:cNvPr id="5" name="TextBox 4"/>
          <p:cNvSpPr txBox="1"/>
          <p:nvPr/>
        </p:nvSpPr>
        <p:spPr bwMode="auto">
          <a:xfrm>
            <a:off x="8610088" y="4701263"/>
            <a:ext cx="533912" cy="307777"/>
          </a:xfrm>
          <a:prstGeom prst="rect">
            <a:avLst/>
          </a:prstGeom>
          <a:noFill/>
          <a:ln w="0">
            <a:noFill/>
            <a:miter lim="800000"/>
            <a:headEnd/>
            <a:tailEnd/>
          </a:ln>
          <a:extLst/>
        </p:spPr>
        <p:txBody>
          <a:bodyPr wrap="square" rtlCol="0">
            <a:spAutoFit/>
          </a:bodyPr>
          <a:lstStyle/>
          <a:p>
            <a:pPr algn="ctr"/>
            <a:r>
              <a:rPr lang="ru-RU" sz="1400" dirty="0" smtClean="0">
                <a:solidFill>
                  <a:schemeClr val="tx1"/>
                </a:solidFill>
                <a:latin typeface="Times New Roman" panose="02020603050405020304" pitchFamily="18" charset="0"/>
                <a:cs typeface="Times New Roman" panose="02020603050405020304" pitchFamily="18" charset="0"/>
              </a:rPr>
              <a:t>23</a:t>
            </a:r>
            <a:endParaRPr lang="ru-RU" sz="1400" dirty="0" smtClean="0">
              <a:solidFill>
                <a:schemeClr val="tx1"/>
              </a:solidFill>
              <a:latin typeface="Times New Roman" panose="02020603050405020304" pitchFamily="18" charset="0"/>
              <a:cs typeface="Times New Roman" panose="02020603050405020304" pitchFamily="18" charset="0"/>
            </a:endParaRPr>
          </a:p>
        </p:txBody>
      </p:sp>
      <p:sp>
        <p:nvSpPr>
          <p:cNvPr id="6" name="Блок-схема: узел 5"/>
          <p:cNvSpPr/>
          <p:nvPr/>
        </p:nvSpPr>
        <p:spPr>
          <a:xfrm>
            <a:off x="8715404" y="4694737"/>
            <a:ext cx="325257" cy="326577"/>
          </a:xfrm>
          <a:prstGeom prst="flowChartConnector">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800" dirty="0">
              <a:solidFill>
                <a:schemeClr val="tx1"/>
              </a:solidFill>
            </a:endParaRPr>
          </a:p>
        </p:txBody>
      </p:sp>
      <p:pic>
        <p:nvPicPr>
          <p:cNvPr id="8" name="Picture 2" descr="C:\Users\Евгений\Desktop\6725456_maxresdefault.jpg"/>
          <p:cNvPicPr>
            <a:picLocks noChangeAspect="1" noChangeArrowheads="1"/>
          </p:cNvPicPr>
          <p:nvPr/>
        </p:nvPicPr>
        <p:blipFill>
          <a:blip r:embed="rId3"/>
          <a:srcRect/>
          <a:stretch>
            <a:fillRect/>
          </a:stretch>
        </p:blipFill>
        <p:spPr bwMode="auto">
          <a:xfrm>
            <a:off x="112293" y="3053781"/>
            <a:ext cx="4390696" cy="1975419"/>
          </a:xfrm>
          <a:prstGeom prst="rect">
            <a:avLst/>
          </a:prstGeom>
          <a:noFill/>
          <a:ln w="9525">
            <a:noFill/>
            <a:miter lim="800000"/>
            <a:headEnd/>
            <a:tailEnd/>
          </a:ln>
        </p:spPr>
      </p:pic>
      <p:pic>
        <p:nvPicPr>
          <p:cNvPr id="9" name="Picture 3" descr="C:\Users\Евгений\Desktop\image.jpg"/>
          <p:cNvPicPr>
            <a:picLocks noChangeAspect="1" noChangeArrowheads="1"/>
          </p:cNvPicPr>
          <p:nvPr/>
        </p:nvPicPr>
        <p:blipFill>
          <a:blip r:embed="rId4"/>
          <a:srcRect/>
          <a:stretch>
            <a:fillRect/>
          </a:stretch>
        </p:blipFill>
        <p:spPr bwMode="auto">
          <a:xfrm>
            <a:off x="124784" y="940279"/>
            <a:ext cx="4378205" cy="2048534"/>
          </a:xfrm>
          <a:prstGeom prst="rect">
            <a:avLst/>
          </a:prstGeom>
          <a:noFill/>
          <a:ln w="9525">
            <a:noFill/>
            <a:miter lim="800000"/>
            <a:headEnd/>
            <a:tailEnd/>
          </a:ln>
        </p:spPr>
      </p:pic>
      <p:pic>
        <p:nvPicPr>
          <p:cNvPr id="10" name="Рисунок 1070"/>
          <p:cNvPicPr>
            <a:picLocks noChangeAspect="1" noChangeArrowheads="1"/>
          </p:cNvPicPr>
          <p:nvPr/>
        </p:nvPicPr>
        <p:blipFill>
          <a:blip r:embed="rId5"/>
          <a:srcRect/>
          <a:stretch>
            <a:fillRect/>
          </a:stretch>
        </p:blipFill>
        <p:spPr bwMode="auto">
          <a:xfrm>
            <a:off x="50801" y="63501"/>
            <a:ext cx="977899" cy="904390"/>
          </a:xfrm>
          <a:prstGeom prst="rect">
            <a:avLst/>
          </a:prstGeom>
          <a:noFill/>
          <a:ln w="9525">
            <a:noFill/>
            <a:miter lim="800000"/>
            <a:headEnd/>
            <a:tailEnd/>
          </a:ln>
        </p:spPr>
      </p:pic>
      <p:pic>
        <p:nvPicPr>
          <p:cNvPr id="11" name="Picture 41" descr="флаг МЧС4"/>
          <p:cNvPicPr>
            <a:picLocks noChangeAspect="1" noChangeArrowheads="1"/>
          </p:cNvPicPr>
          <p:nvPr/>
        </p:nvPicPr>
        <p:blipFill>
          <a:blip r:embed="rId6" cstate="print"/>
          <a:srcRect/>
          <a:stretch>
            <a:fillRect/>
          </a:stretch>
        </p:blipFill>
        <p:spPr bwMode="auto">
          <a:xfrm>
            <a:off x="7880351" y="0"/>
            <a:ext cx="1263649" cy="911988"/>
          </a:xfrm>
          <a:prstGeom prst="rect">
            <a:avLst/>
          </a:prstGeom>
          <a:noFill/>
          <a:ln w="9525">
            <a:noFill/>
            <a:miter lim="800000"/>
            <a:headEnd/>
            <a:tailEnd/>
          </a:ln>
        </p:spPr>
      </p:pic>
    </p:spTree>
    <p:extLst>
      <p:ext uri="{BB962C8B-B14F-4D97-AF65-F5344CB8AC3E}">
        <p14:creationId xmlns:p14="http://schemas.microsoft.com/office/powerpoint/2010/main" val="10593806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 name="CustomShape 1"/>
          <p:cNvSpPr/>
          <p:nvPr/>
        </p:nvSpPr>
        <p:spPr>
          <a:xfrm>
            <a:off x="214282" y="142858"/>
            <a:ext cx="8715436" cy="596520"/>
          </a:xfrm>
          <a:prstGeom prst="rect">
            <a:avLst/>
          </a:prstGeom>
          <a:noFill/>
          <a:ln w="9360">
            <a:noFill/>
          </a:ln>
        </p:spPr>
        <p:style>
          <a:lnRef idx="0">
            <a:scrgbClr r="0" g="0" b="0"/>
          </a:lnRef>
          <a:fillRef idx="0">
            <a:scrgbClr r="0" g="0" b="0"/>
          </a:fillRef>
          <a:effectRef idx="0">
            <a:scrgbClr r="0" g="0" b="0"/>
          </a:effectRef>
          <a:fontRef idx="minor"/>
        </p:style>
        <p:txBody>
          <a:bodyPr lIns="88920" tIns="15120" rIns="88920" bIns="15120" anchor="ctr">
            <a:noAutofit/>
          </a:bodyPr>
          <a:lstStyle/>
          <a:p>
            <a:pPr algn="ctr">
              <a:lnSpc>
                <a:spcPct val="100000"/>
              </a:lnSpc>
            </a:pPr>
            <a:r>
              <a:rPr lang="ru-RU" sz="1700" b="1" strike="noStrike" spc="-1" dirty="0">
                <a:solidFill>
                  <a:srgbClr val="000000"/>
                </a:solidFill>
                <a:latin typeface="Times New Roman"/>
              </a:rPr>
              <a:t>КОСМИЧЕСКИЙ МОНИТОРИНГ ПОЖАРООПАСНЫХ </a:t>
            </a:r>
            <a:endParaRPr lang="ru-RU" sz="1700" b="1" strike="noStrike" spc="-1" dirty="0" smtClean="0">
              <a:solidFill>
                <a:srgbClr val="000000"/>
              </a:solidFill>
              <a:latin typeface="Times New Roman"/>
            </a:endParaRPr>
          </a:p>
          <a:p>
            <a:pPr algn="ctr">
              <a:lnSpc>
                <a:spcPct val="100000"/>
              </a:lnSpc>
            </a:pPr>
            <a:r>
              <a:rPr lang="ru-RU" sz="1700" b="1" strike="noStrike" spc="-1" dirty="0" smtClean="0">
                <a:solidFill>
                  <a:srgbClr val="000000"/>
                </a:solidFill>
                <a:latin typeface="Times New Roman"/>
              </a:rPr>
              <a:t>ТЕРРИТОРИЙ</a:t>
            </a:r>
            <a:endParaRPr lang="ru-RU" sz="1700" b="0" strike="noStrike" spc="-1" dirty="0">
              <a:latin typeface="Arial"/>
            </a:endParaRPr>
          </a:p>
        </p:txBody>
      </p:sp>
      <p:sp>
        <p:nvSpPr>
          <p:cNvPr id="291" name="CustomShape 2"/>
          <p:cNvSpPr/>
          <p:nvPr/>
        </p:nvSpPr>
        <p:spPr>
          <a:xfrm>
            <a:off x="44874" y="928676"/>
            <a:ext cx="9027720" cy="714380"/>
          </a:xfrm>
          <a:prstGeom prst="roundRect">
            <a:avLst>
              <a:gd name="adj" fmla="val 16667"/>
            </a:avLst>
          </a:prstGeom>
          <a:gradFill rotWithShape="0">
            <a:gsLst>
              <a:gs pos="0">
                <a:srgbClr val="FFC746"/>
              </a:gs>
              <a:gs pos="100000">
                <a:srgbClr val="FFC600"/>
              </a:gs>
            </a:gsLst>
            <a:lin ang="5400000"/>
          </a:gradFill>
          <a:ln w="9360">
            <a:noFill/>
          </a:ln>
          <a:effectLst>
            <a:outerShdw dist="19080" dir="5400000" algn="ctr" rotWithShape="0">
              <a:srgbClr val="000000">
                <a:alpha val="63000"/>
              </a:srgbClr>
            </a:outerShdw>
          </a:effectLst>
        </p:spPr>
        <p:style>
          <a:lnRef idx="0">
            <a:scrgbClr r="0" g="0" b="0"/>
          </a:lnRef>
          <a:fillRef idx="0">
            <a:scrgbClr r="0" g="0" b="0"/>
          </a:fillRef>
          <a:effectRef idx="0">
            <a:scrgbClr r="0" g="0" b="0"/>
          </a:effectRef>
          <a:fontRef idx="minor"/>
        </p:style>
        <p:txBody>
          <a:bodyPr lIns="95400" tIns="47520" rIns="95400" bIns="47520" anchor="ctr">
            <a:noAutofit/>
          </a:bodyPr>
          <a:lstStyle/>
          <a:p>
            <a:pPr algn="ctr">
              <a:lnSpc>
                <a:spcPct val="90000"/>
              </a:lnSpc>
            </a:pPr>
            <a:r>
              <a:rPr lang="ru-RU" sz="1400" b="0" strike="noStrike" spc="-1" dirty="0" smtClean="0">
                <a:solidFill>
                  <a:srgbClr val="000000"/>
                </a:solidFill>
                <a:latin typeface="Times New Roman"/>
              </a:rPr>
              <a:t>Осуществляется  </a:t>
            </a:r>
            <a:r>
              <a:rPr lang="ru-RU" sz="1400" b="1" strike="noStrike" spc="-1" dirty="0" smtClean="0">
                <a:solidFill>
                  <a:srgbClr val="FF0000"/>
                </a:solidFill>
                <a:latin typeface="Times New Roman"/>
              </a:rPr>
              <a:t>4</a:t>
            </a:r>
            <a:r>
              <a:rPr lang="ru-RU" sz="1400" b="0" strike="noStrike" spc="-1" dirty="0" smtClean="0">
                <a:solidFill>
                  <a:srgbClr val="FF0000"/>
                </a:solidFill>
                <a:latin typeface="Times New Roman"/>
              </a:rPr>
              <a:t> </a:t>
            </a:r>
            <a:r>
              <a:rPr lang="ru-RU" sz="1400" b="0" strike="noStrike" spc="-1" dirty="0">
                <a:solidFill>
                  <a:srgbClr val="000000"/>
                </a:solidFill>
                <a:latin typeface="Times New Roman"/>
              </a:rPr>
              <a:t>-  отечественными спутниками принадлежащими корпорации </a:t>
            </a:r>
            <a:r>
              <a:rPr lang="ru-RU" sz="1400" b="1" strike="noStrike" spc="-1" dirty="0">
                <a:solidFill>
                  <a:srgbClr val="000000"/>
                </a:solidFill>
                <a:latin typeface="Times New Roman"/>
              </a:rPr>
              <a:t>«</a:t>
            </a:r>
            <a:r>
              <a:rPr lang="ru-RU" sz="1400" b="1" strike="noStrike" spc="-1" dirty="0" err="1">
                <a:solidFill>
                  <a:srgbClr val="000000"/>
                </a:solidFill>
                <a:latin typeface="Times New Roman"/>
              </a:rPr>
              <a:t>Роскосмос</a:t>
            </a:r>
            <a:r>
              <a:rPr lang="ru-RU" sz="1400" b="1" strike="noStrike" spc="-1" dirty="0">
                <a:solidFill>
                  <a:srgbClr val="000000"/>
                </a:solidFill>
                <a:latin typeface="Times New Roman"/>
              </a:rPr>
              <a:t>»</a:t>
            </a:r>
            <a:r>
              <a:rPr lang="ru-RU" sz="1400" b="0" strike="noStrike" spc="-1" dirty="0">
                <a:solidFill>
                  <a:srgbClr val="000000"/>
                </a:solidFill>
                <a:latin typeface="Times New Roman"/>
              </a:rPr>
              <a:t>. Сведения о зарегистрированных термических точках </a:t>
            </a:r>
            <a:r>
              <a:rPr lang="ru-RU" sz="1400" b="1" strike="noStrike" spc="-1" dirty="0">
                <a:solidFill>
                  <a:srgbClr val="000000"/>
                </a:solidFill>
                <a:latin typeface="Times New Roman"/>
              </a:rPr>
              <a:t>представляются ежесуточно, в период с 10.00 до 14.00, с 21.00 до </a:t>
            </a:r>
            <a:r>
              <a:rPr lang="ru-RU" sz="1400" b="1" strike="noStrike" spc="-1" dirty="0" smtClean="0">
                <a:solidFill>
                  <a:srgbClr val="000000"/>
                </a:solidFill>
                <a:latin typeface="Times New Roman"/>
              </a:rPr>
              <a:t>00.00 </a:t>
            </a:r>
            <a:r>
              <a:rPr lang="ru-RU" sz="1400" strike="noStrike" spc="-1" dirty="0" smtClean="0">
                <a:solidFill>
                  <a:srgbClr val="000000"/>
                </a:solidFill>
                <a:latin typeface="Times New Roman"/>
              </a:rPr>
              <a:t>в ЦУКС Главного управления МЧС России по Костромской области и ЕДДС муниципальных образований </a:t>
            </a:r>
            <a:endParaRPr lang="ru-RU" sz="1400" strike="noStrike" spc="-1" dirty="0">
              <a:latin typeface="Arial"/>
            </a:endParaRPr>
          </a:p>
        </p:txBody>
      </p:sp>
      <p:grpSp>
        <p:nvGrpSpPr>
          <p:cNvPr id="292" name="Group 3"/>
          <p:cNvGrpSpPr/>
          <p:nvPr/>
        </p:nvGrpSpPr>
        <p:grpSpPr>
          <a:xfrm>
            <a:off x="437400" y="3450960"/>
            <a:ext cx="1546920" cy="869760"/>
            <a:chOff x="437400" y="3450960"/>
            <a:chExt cx="1546920" cy="869760"/>
          </a:xfrm>
        </p:grpSpPr>
        <p:pic>
          <p:nvPicPr>
            <p:cNvPr id="293" name="Picture 12" descr="C:\Users\ledencov\Desktop\Архив\02 АПРЕЛЯ\канопус-в.png"/>
            <p:cNvPicPr/>
            <p:nvPr/>
          </p:nvPicPr>
          <p:blipFill>
            <a:blip r:embed="rId2" cstate="print"/>
            <a:stretch/>
          </p:blipFill>
          <p:spPr>
            <a:xfrm>
              <a:off x="566640" y="3450960"/>
              <a:ext cx="1344960" cy="619560"/>
            </a:xfrm>
            <a:prstGeom prst="rect">
              <a:avLst/>
            </a:prstGeom>
            <a:ln w="9360">
              <a:noFill/>
            </a:ln>
          </p:spPr>
        </p:pic>
        <p:sp>
          <p:nvSpPr>
            <p:cNvPr id="294" name="CustomShape 4"/>
            <p:cNvSpPr/>
            <p:nvPr/>
          </p:nvSpPr>
          <p:spPr>
            <a:xfrm>
              <a:off x="437400" y="4042800"/>
              <a:ext cx="1546920" cy="277920"/>
            </a:xfrm>
            <a:prstGeom prst="roundRect">
              <a:avLst>
                <a:gd name="adj" fmla="val 16667"/>
              </a:avLst>
            </a:prstGeom>
            <a:gradFill rotWithShape="0">
              <a:gsLst>
                <a:gs pos="0">
                  <a:srgbClr val="CEE5FE"/>
                </a:gs>
                <a:gs pos="100000">
                  <a:srgbClr val="BFDFFF"/>
                </a:gs>
              </a:gsLst>
              <a:lin ang="5400000"/>
            </a:gradFill>
            <a:ln w="9360">
              <a:noFill/>
            </a:ln>
            <a:effectLst>
              <a:outerShdw dist="19080" dir="5400000" algn="ctr" rotWithShape="0">
                <a:srgbClr val="000000">
                  <a:alpha val="63000"/>
                </a:srgbClr>
              </a:outerShdw>
            </a:effectLst>
          </p:spPr>
          <p:style>
            <a:lnRef idx="0">
              <a:scrgbClr r="0" g="0" b="0"/>
            </a:lnRef>
            <a:fillRef idx="0">
              <a:scrgbClr r="0" g="0" b="0"/>
            </a:fillRef>
            <a:effectRef idx="0">
              <a:scrgbClr r="0" g="0" b="0"/>
            </a:effectRef>
            <a:fontRef idx="minor"/>
          </p:style>
          <p:txBody>
            <a:bodyPr lIns="0" tIns="56520" rIns="0" bIns="56520" anchor="ctr">
              <a:noAutofit/>
            </a:bodyPr>
            <a:lstStyle/>
            <a:p>
              <a:pPr marL="311040">
                <a:lnSpc>
                  <a:spcPct val="100000"/>
                </a:lnSpc>
              </a:pPr>
              <a:r>
                <a:rPr lang="ru-RU" sz="1200" b="1" strike="noStrike" spc="-1">
                  <a:solidFill>
                    <a:srgbClr val="000000"/>
                  </a:solidFill>
                  <a:latin typeface="Calibri"/>
                </a:rPr>
                <a:t>Канопус-В</a:t>
              </a:r>
              <a:endParaRPr lang="ru-RU" sz="1200" b="0" strike="noStrike" spc="-1">
                <a:latin typeface="Arial"/>
              </a:endParaRPr>
            </a:p>
          </p:txBody>
        </p:sp>
      </p:grpSp>
      <p:grpSp>
        <p:nvGrpSpPr>
          <p:cNvPr id="295" name="Group 5"/>
          <p:cNvGrpSpPr/>
          <p:nvPr/>
        </p:nvGrpSpPr>
        <p:grpSpPr>
          <a:xfrm>
            <a:off x="2604960" y="1868400"/>
            <a:ext cx="1624680" cy="950760"/>
            <a:chOff x="2604960" y="1868400"/>
            <a:chExt cx="1624680" cy="950760"/>
          </a:xfrm>
        </p:grpSpPr>
        <p:pic>
          <p:nvPicPr>
            <p:cNvPr id="296" name="Picture 13" descr="C:\Users\ledencov\Desktop\Архив\02 АПРЕЛЯ\метеор-м.png"/>
            <p:cNvPicPr/>
            <p:nvPr/>
          </p:nvPicPr>
          <p:blipFill>
            <a:blip r:embed="rId3" cstate="print"/>
            <a:stretch/>
          </p:blipFill>
          <p:spPr>
            <a:xfrm>
              <a:off x="2675880" y="1868400"/>
              <a:ext cx="1412640" cy="685080"/>
            </a:xfrm>
            <a:prstGeom prst="rect">
              <a:avLst/>
            </a:prstGeom>
            <a:ln w="9360">
              <a:noFill/>
            </a:ln>
          </p:spPr>
        </p:pic>
        <p:sp>
          <p:nvSpPr>
            <p:cNvPr id="297" name="CustomShape 6"/>
            <p:cNvSpPr/>
            <p:nvPr/>
          </p:nvSpPr>
          <p:spPr>
            <a:xfrm>
              <a:off x="2604960" y="2512080"/>
              <a:ext cx="1624680" cy="307080"/>
            </a:xfrm>
            <a:prstGeom prst="roundRect">
              <a:avLst>
                <a:gd name="adj" fmla="val 16667"/>
              </a:avLst>
            </a:prstGeom>
            <a:gradFill rotWithShape="0">
              <a:gsLst>
                <a:gs pos="0">
                  <a:srgbClr val="CEE5FE"/>
                </a:gs>
                <a:gs pos="100000">
                  <a:srgbClr val="BFDFFF"/>
                </a:gs>
              </a:gsLst>
              <a:lin ang="5400000"/>
            </a:gradFill>
            <a:ln w="9360">
              <a:noFill/>
            </a:ln>
            <a:effectLst>
              <a:outerShdw dist="19080" dir="5400000" algn="ctr" rotWithShape="0">
                <a:srgbClr val="000000">
                  <a:alpha val="63000"/>
                </a:srgbClr>
              </a:outerShdw>
            </a:effectLst>
          </p:spPr>
          <p:style>
            <a:lnRef idx="0">
              <a:scrgbClr r="0" g="0" b="0"/>
            </a:lnRef>
            <a:fillRef idx="0">
              <a:scrgbClr r="0" g="0" b="0"/>
            </a:fillRef>
            <a:effectRef idx="0">
              <a:scrgbClr r="0" g="0" b="0"/>
            </a:effectRef>
            <a:fontRef idx="minor"/>
          </p:style>
          <p:txBody>
            <a:bodyPr lIns="0" tIns="56520" rIns="0" bIns="56520" anchor="ctr">
              <a:noAutofit/>
            </a:bodyPr>
            <a:lstStyle/>
            <a:p>
              <a:pPr marL="311040">
                <a:lnSpc>
                  <a:spcPct val="100000"/>
                </a:lnSpc>
              </a:pPr>
              <a:r>
                <a:rPr lang="ru-RU" sz="1200" b="1" strike="noStrike" spc="-1">
                  <a:solidFill>
                    <a:srgbClr val="000000"/>
                  </a:solidFill>
                  <a:latin typeface="Calibri"/>
                </a:rPr>
                <a:t>Метеор-М</a:t>
              </a:r>
              <a:endParaRPr lang="ru-RU" sz="1200" b="0" strike="noStrike" spc="-1">
                <a:latin typeface="Arial"/>
              </a:endParaRPr>
            </a:p>
          </p:txBody>
        </p:sp>
      </p:grpSp>
      <p:grpSp>
        <p:nvGrpSpPr>
          <p:cNvPr id="298" name="Group 7"/>
          <p:cNvGrpSpPr/>
          <p:nvPr/>
        </p:nvGrpSpPr>
        <p:grpSpPr>
          <a:xfrm>
            <a:off x="2732400" y="3371400"/>
            <a:ext cx="1537200" cy="946080"/>
            <a:chOff x="2732400" y="3371400"/>
            <a:chExt cx="1537200" cy="946080"/>
          </a:xfrm>
        </p:grpSpPr>
        <p:pic>
          <p:nvPicPr>
            <p:cNvPr id="299" name="Picture 14" descr="C:\Users\ledencov\Desktop\Архив\02 АПРЕЛЯ\ресурс-дк.png"/>
            <p:cNvPicPr/>
            <p:nvPr/>
          </p:nvPicPr>
          <p:blipFill>
            <a:blip r:embed="rId4" cstate="print"/>
            <a:stretch/>
          </p:blipFill>
          <p:spPr>
            <a:xfrm>
              <a:off x="2827440" y="3371400"/>
              <a:ext cx="1336680" cy="637920"/>
            </a:xfrm>
            <a:prstGeom prst="rect">
              <a:avLst/>
            </a:prstGeom>
            <a:ln w="9360">
              <a:noFill/>
            </a:ln>
          </p:spPr>
        </p:pic>
        <p:sp>
          <p:nvSpPr>
            <p:cNvPr id="300" name="CustomShape 8"/>
            <p:cNvSpPr/>
            <p:nvPr/>
          </p:nvSpPr>
          <p:spPr>
            <a:xfrm>
              <a:off x="2732400" y="4032000"/>
              <a:ext cx="1537200" cy="285480"/>
            </a:xfrm>
            <a:prstGeom prst="roundRect">
              <a:avLst>
                <a:gd name="adj" fmla="val 16667"/>
              </a:avLst>
            </a:prstGeom>
            <a:gradFill rotWithShape="0">
              <a:gsLst>
                <a:gs pos="0">
                  <a:srgbClr val="CEE5FE"/>
                </a:gs>
                <a:gs pos="100000">
                  <a:srgbClr val="BFDFFF"/>
                </a:gs>
              </a:gsLst>
              <a:lin ang="5400000"/>
            </a:gradFill>
            <a:ln w="9360">
              <a:noFill/>
            </a:ln>
            <a:effectLst>
              <a:outerShdw dist="19080" dir="5400000" algn="ctr" rotWithShape="0">
                <a:srgbClr val="000000">
                  <a:alpha val="63000"/>
                </a:srgbClr>
              </a:outerShdw>
            </a:effectLst>
          </p:spPr>
          <p:style>
            <a:lnRef idx="0">
              <a:scrgbClr r="0" g="0" b="0"/>
            </a:lnRef>
            <a:fillRef idx="0">
              <a:scrgbClr r="0" g="0" b="0"/>
            </a:fillRef>
            <a:effectRef idx="0">
              <a:scrgbClr r="0" g="0" b="0"/>
            </a:effectRef>
            <a:fontRef idx="minor"/>
          </p:style>
          <p:txBody>
            <a:bodyPr lIns="0" tIns="56520" rIns="0" bIns="56520" anchor="ctr">
              <a:noAutofit/>
            </a:bodyPr>
            <a:lstStyle/>
            <a:p>
              <a:pPr marL="311040">
                <a:lnSpc>
                  <a:spcPct val="100000"/>
                </a:lnSpc>
              </a:pPr>
              <a:r>
                <a:rPr lang="ru-RU" sz="1200" b="1" strike="noStrike" spc="-1">
                  <a:solidFill>
                    <a:srgbClr val="000000"/>
                  </a:solidFill>
                  <a:latin typeface="Calibri"/>
                </a:rPr>
                <a:t>Ресурс-ДК</a:t>
              </a:r>
              <a:endParaRPr lang="ru-RU" sz="1200" b="0" strike="noStrike" spc="-1">
                <a:latin typeface="Arial"/>
              </a:endParaRPr>
            </a:p>
          </p:txBody>
        </p:sp>
      </p:grpSp>
      <p:grpSp>
        <p:nvGrpSpPr>
          <p:cNvPr id="301" name="Group 9"/>
          <p:cNvGrpSpPr/>
          <p:nvPr/>
        </p:nvGrpSpPr>
        <p:grpSpPr>
          <a:xfrm>
            <a:off x="413640" y="1820880"/>
            <a:ext cx="1593000" cy="1034640"/>
            <a:chOff x="413640" y="1820880"/>
            <a:chExt cx="1593000" cy="1034640"/>
          </a:xfrm>
        </p:grpSpPr>
        <p:pic>
          <p:nvPicPr>
            <p:cNvPr id="302" name="Picture 15" descr="C:\Users\ledencov\Desktop\Архив\02 АПРЕЛЯ\ресурс-п.png"/>
            <p:cNvPicPr/>
            <p:nvPr/>
          </p:nvPicPr>
          <p:blipFill>
            <a:blip r:embed="rId5" cstate="print"/>
            <a:stretch/>
          </p:blipFill>
          <p:spPr>
            <a:xfrm>
              <a:off x="552240" y="1820880"/>
              <a:ext cx="1384920" cy="729000"/>
            </a:xfrm>
            <a:prstGeom prst="rect">
              <a:avLst/>
            </a:prstGeom>
            <a:ln w="9360">
              <a:noFill/>
            </a:ln>
          </p:spPr>
        </p:pic>
        <p:sp>
          <p:nvSpPr>
            <p:cNvPr id="303" name="CustomShape 10"/>
            <p:cNvSpPr/>
            <p:nvPr/>
          </p:nvSpPr>
          <p:spPr>
            <a:xfrm>
              <a:off x="413640" y="2528640"/>
              <a:ext cx="1593000" cy="326880"/>
            </a:xfrm>
            <a:prstGeom prst="roundRect">
              <a:avLst>
                <a:gd name="adj" fmla="val 16667"/>
              </a:avLst>
            </a:prstGeom>
            <a:gradFill rotWithShape="0">
              <a:gsLst>
                <a:gs pos="0">
                  <a:srgbClr val="CEE5FE"/>
                </a:gs>
                <a:gs pos="100000">
                  <a:srgbClr val="BFDFFF"/>
                </a:gs>
              </a:gsLst>
              <a:lin ang="5400000"/>
            </a:gradFill>
            <a:ln w="9360">
              <a:noFill/>
            </a:ln>
            <a:effectLst>
              <a:outerShdw dist="19080" dir="5400000" algn="ctr" rotWithShape="0">
                <a:srgbClr val="000000">
                  <a:alpha val="63000"/>
                </a:srgbClr>
              </a:outerShdw>
            </a:effectLst>
          </p:spPr>
          <p:style>
            <a:lnRef idx="0">
              <a:scrgbClr r="0" g="0" b="0"/>
            </a:lnRef>
            <a:fillRef idx="0">
              <a:scrgbClr r="0" g="0" b="0"/>
            </a:fillRef>
            <a:effectRef idx="0">
              <a:scrgbClr r="0" g="0" b="0"/>
            </a:effectRef>
            <a:fontRef idx="minor"/>
          </p:style>
          <p:txBody>
            <a:bodyPr lIns="0" tIns="56520" rIns="0" bIns="56520" anchor="ctr">
              <a:noAutofit/>
            </a:bodyPr>
            <a:lstStyle/>
            <a:p>
              <a:pPr marL="311040">
                <a:lnSpc>
                  <a:spcPct val="100000"/>
                </a:lnSpc>
              </a:pPr>
              <a:r>
                <a:rPr lang="ru-RU" sz="1200" b="1" strike="noStrike" spc="-1">
                  <a:solidFill>
                    <a:srgbClr val="000000"/>
                  </a:solidFill>
                  <a:latin typeface="Calibri"/>
                </a:rPr>
                <a:t>Ресурс-П</a:t>
              </a:r>
              <a:endParaRPr lang="ru-RU" sz="1200" b="0" strike="noStrike" spc="-1">
                <a:latin typeface="Arial"/>
              </a:endParaRPr>
            </a:p>
          </p:txBody>
        </p:sp>
      </p:grpSp>
      <p:grpSp>
        <p:nvGrpSpPr>
          <p:cNvPr id="304" name="Group 11"/>
          <p:cNvGrpSpPr/>
          <p:nvPr/>
        </p:nvGrpSpPr>
        <p:grpSpPr>
          <a:xfrm>
            <a:off x="4696200" y="1979280"/>
            <a:ext cx="3992040" cy="2319480"/>
            <a:chOff x="4696200" y="1979280"/>
            <a:chExt cx="3992040" cy="2319480"/>
          </a:xfrm>
        </p:grpSpPr>
        <p:sp>
          <p:nvSpPr>
            <p:cNvPr id="305" name="CustomShape 12"/>
            <p:cNvSpPr/>
            <p:nvPr/>
          </p:nvSpPr>
          <p:spPr>
            <a:xfrm>
              <a:off x="4696200" y="1979280"/>
              <a:ext cx="3992040" cy="2257200"/>
            </a:xfrm>
            <a:prstGeom prst="roundRect">
              <a:avLst>
                <a:gd name="adj" fmla="val 7156"/>
              </a:avLst>
            </a:prstGeom>
            <a:blipFill rotWithShape="0">
              <a:blip r:embed="rId6" cstate="print"/>
              <a:stretch>
                <a:fillRect l="520"/>
              </a:stretch>
            </a:blipFill>
            <a:ln>
              <a:noFill/>
            </a:ln>
            <a:effectLst>
              <a:outerShdw blurRad="76200" dist="38073" dir="7800819"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style>
            <a:lnRef idx="0">
              <a:scrgbClr r="0" g="0" b="0"/>
            </a:lnRef>
            <a:fillRef idx="0">
              <a:scrgbClr r="0" g="0" b="0"/>
            </a:fillRef>
            <a:effectRef idx="0">
              <a:scrgbClr r="0" g="0" b="0"/>
            </a:effectRef>
            <a:fontRef idx="minor"/>
          </p:style>
        </p:sp>
        <p:pic>
          <p:nvPicPr>
            <p:cNvPr id="306" name="Picture 15" descr="C:\Users\ledencov\Desktop\Архив\02 АПРЕЛЯ\ресурс-п.png"/>
            <p:cNvPicPr/>
            <p:nvPr/>
          </p:nvPicPr>
          <p:blipFill>
            <a:blip r:embed="rId7" cstate="print"/>
            <a:stretch/>
          </p:blipFill>
          <p:spPr>
            <a:xfrm>
              <a:off x="4867560" y="3993840"/>
              <a:ext cx="488160" cy="270000"/>
            </a:xfrm>
            <a:prstGeom prst="rect">
              <a:avLst/>
            </a:prstGeom>
            <a:ln w="9360">
              <a:noFill/>
            </a:ln>
          </p:spPr>
        </p:pic>
        <p:pic>
          <p:nvPicPr>
            <p:cNvPr id="307" name="Picture 14" descr="C:\Users\ledencov\Desktop\Архив\02 АПРЕЛЯ\ресурс-дк.png"/>
            <p:cNvPicPr/>
            <p:nvPr/>
          </p:nvPicPr>
          <p:blipFill>
            <a:blip r:embed="rId8" cstate="print"/>
            <a:stretch/>
          </p:blipFill>
          <p:spPr>
            <a:xfrm>
              <a:off x="5364720" y="3978720"/>
              <a:ext cx="496800" cy="274680"/>
            </a:xfrm>
            <a:prstGeom prst="rect">
              <a:avLst/>
            </a:prstGeom>
            <a:ln w="9360">
              <a:noFill/>
            </a:ln>
          </p:spPr>
        </p:pic>
        <p:pic>
          <p:nvPicPr>
            <p:cNvPr id="308" name="Picture 13" descr="C:\Users\ledencov\Desktop\Архив\02 АПРЕЛЯ\метеор-м.png"/>
            <p:cNvPicPr/>
            <p:nvPr/>
          </p:nvPicPr>
          <p:blipFill>
            <a:blip r:embed="rId9" cstate="print"/>
            <a:stretch/>
          </p:blipFill>
          <p:spPr>
            <a:xfrm>
              <a:off x="5935680" y="4009680"/>
              <a:ext cx="480600" cy="265680"/>
            </a:xfrm>
            <a:prstGeom prst="rect">
              <a:avLst/>
            </a:prstGeom>
            <a:ln w="9360">
              <a:noFill/>
            </a:ln>
          </p:spPr>
        </p:pic>
        <p:pic>
          <p:nvPicPr>
            <p:cNvPr id="309" name="Picture 12" descr="C:\Users\ledencov\Desktop\Архив\02 АПРЕЛЯ\канопус-в.png"/>
            <p:cNvPicPr/>
            <p:nvPr/>
          </p:nvPicPr>
          <p:blipFill>
            <a:blip r:embed="rId10" cstate="print"/>
            <a:stretch/>
          </p:blipFill>
          <p:spPr>
            <a:xfrm>
              <a:off x="6460560" y="3993840"/>
              <a:ext cx="551160" cy="304920"/>
            </a:xfrm>
            <a:prstGeom prst="rect">
              <a:avLst/>
            </a:prstGeom>
            <a:ln w="9360">
              <a:noFill/>
            </a:ln>
          </p:spPr>
        </p:pic>
      </p:grpSp>
      <p:sp>
        <p:nvSpPr>
          <p:cNvPr id="310" name="CustomShape 13"/>
          <p:cNvSpPr/>
          <p:nvPr/>
        </p:nvSpPr>
        <p:spPr>
          <a:xfrm flipH="1">
            <a:off x="6816600" y="1977120"/>
            <a:ext cx="2580840" cy="4194720"/>
          </a:xfrm>
          <a:custGeom>
            <a:avLst/>
            <a:gdLst/>
            <a:ahLst/>
            <a:cxnLst/>
            <a:rect l="l" t="t" r="r" b="b"/>
            <a:pathLst>
              <a:path w="2917825" h="4325938">
                <a:moveTo>
                  <a:pt x="1458915" y="0"/>
                </a:moveTo>
                <a:lnTo>
                  <a:pt x="1458914" y="0"/>
                </a:lnTo>
                <a:cubicBezTo>
                  <a:pt x="2264649" y="2"/>
                  <a:pt x="2917825" y="968395"/>
                  <a:pt x="2917825" y="2162969"/>
                </a:cubicBezTo>
                <a:cubicBezTo>
                  <a:pt x="2917825" y="2162969"/>
                  <a:pt x="2917824" y="2162970"/>
                  <a:pt x="2917824" y="2162971"/>
                </a:cubicBezTo>
                <a:lnTo>
                  <a:pt x="1458913" y="2162969"/>
                </a:lnTo>
                <a:close/>
                <a:moveTo>
                  <a:pt x="1458915" y="0"/>
                </a:moveTo>
                <a:lnTo>
                  <a:pt x="1458914" y="0"/>
                </a:lnTo>
                <a:cubicBezTo>
                  <a:pt x="2264649" y="2"/>
                  <a:pt x="2917825" y="968395"/>
                  <a:pt x="2917825" y="2162969"/>
                </a:cubicBezTo>
                <a:cubicBezTo>
                  <a:pt x="2917825" y="2162969"/>
                  <a:pt x="2917824" y="2162970"/>
                  <a:pt x="2917824" y="2162971"/>
                </a:cubicBezTo>
              </a:path>
            </a:pathLst>
          </a:custGeom>
          <a:noFill/>
          <a:ln w="9360">
            <a:solidFill>
              <a:schemeClr val="tx1"/>
            </a:solidFill>
            <a:round/>
          </a:ln>
        </p:spPr>
        <p:style>
          <a:lnRef idx="0">
            <a:scrgbClr r="0" g="0" b="0"/>
          </a:lnRef>
          <a:fillRef idx="0">
            <a:scrgbClr r="0" g="0" b="0"/>
          </a:fillRef>
          <a:effectRef idx="0">
            <a:scrgbClr r="0" g="0" b="0"/>
          </a:effectRef>
          <a:fontRef idx="minor"/>
        </p:style>
      </p:sp>
      <p:sp>
        <p:nvSpPr>
          <p:cNvPr id="311" name="CustomShape 14"/>
          <p:cNvSpPr/>
          <p:nvPr/>
        </p:nvSpPr>
        <p:spPr>
          <a:xfrm flipH="1">
            <a:off x="6244200" y="1940040"/>
            <a:ext cx="2582640" cy="4231440"/>
          </a:xfrm>
          <a:custGeom>
            <a:avLst/>
            <a:gdLst/>
            <a:ahLst/>
            <a:cxnLst/>
            <a:rect l="l" t="t" r="r" b="b"/>
            <a:pathLst>
              <a:path w="2919413" h="4362450">
                <a:moveTo>
                  <a:pt x="1459709" y="0"/>
                </a:moveTo>
                <a:lnTo>
                  <a:pt x="1459708" y="0"/>
                </a:lnTo>
                <a:cubicBezTo>
                  <a:pt x="2265881" y="2"/>
                  <a:pt x="2919413" y="976569"/>
                  <a:pt x="2919413" y="2181225"/>
                </a:cubicBezTo>
                <a:cubicBezTo>
                  <a:pt x="2919413" y="2181225"/>
                  <a:pt x="2919412" y="2181226"/>
                  <a:pt x="2919412" y="2181227"/>
                </a:cubicBezTo>
                <a:lnTo>
                  <a:pt x="1459707" y="2181225"/>
                </a:lnTo>
                <a:close/>
                <a:moveTo>
                  <a:pt x="1459709" y="0"/>
                </a:moveTo>
                <a:lnTo>
                  <a:pt x="1459708" y="0"/>
                </a:lnTo>
                <a:cubicBezTo>
                  <a:pt x="2265881" y="2"/>
                  <a:pt x="2919413" y="976569"/>
                  <a:pt x="2919413" y="2181225"/>
                </a:cubicBezTo>
                <a:cubicBezTo>
                  <a:pt x="2919413" y="2181225"/>
                  <a:pt x="2919412" y="2181226"/>
                  <a:pt x="2919412" y="2181227"/>
                </a:cubicBezTo>
              </a:path>
            </a:pathLst>
          </a:custGeom>
          <a:noFill/>
          <a:ln w="9360">
            <a:solidFill>
              <a:schemeClr val="tx1"/>
            </a:solidFill>
            <a:round/>
          </a:ln>
        </p:spPr>
        <p:style>
          <a:lnRef idx="0">
            <a:scrgbClr r="0" g="0" b="0"/>
          </a:lnRef>
          <a:fillRef idx="0">
            <a:scrgbClr r="0" g="0" b="0"/>
          </a:fillRef>
          <a:effectRef idx="0">
            <a:scrgbClr r="0" g="0" b="0"/>
          </a:effectRef>
          <a:fontRef idx="minor"/>
        </p:style>
      </p:sp>
      <p:sp>
        <p:nvSpPr>
          <p:cNvPr id="312" name="CustomShape 15"/>
          <p:cNvSpPr/>
          <p:nvPr/>
        </p:nvSpPr>
        <p:spPr>
          <a:xfrm flipH="1">
            <a:off x="5167080" y="1950120"/>
            <a:ext cx="2580840" cy="4514040"/>
          </a:xfrm>
          <a:custGeom>
            <a:avLst/>
            <a:gdLst/>
            <a:ahLst/>
            <a:cxnLst/>
            <a:rect l="l" t="t" r="r" b="b"/>
            <a:pathLst>
              <a:path w="2917825" h="4652962">
                <a:moveTo>
                  <a:pt x="1458915" y="0"/>
                </a:moveTo>
                <a:lnTo>
                  <a:pt x="1458914" y="0"/>
                </a:lnTo>
                <a:cubicBezTo>
                  <a:pt x="2236109" y="2"/>
                  <a:pt x="2876859" y="971592"/>
                  <a:pt x="2915975" y="2209388"/>
                </a:cubicBezTo>
                <a:lnTo>
                  <a:pt x="1458913" y="2326481"/>
                </a:lnTo>
                <a:close/>
                <a:moveTo>
                  <a:pt x="1458915" y="0"/>
                </a:moveTo>
                <a:lnTo>
                  <a:pt x="1458914" y="0"/>
                </a:lnTo>
                <a:cubicBezTo>
                  <a:pt x="2236109" y="2"/>
                  <a:pt x="2876859" y="971592"/>
                  <a:pt x="2915975" y="2209388"/>
                </a:cubicBezTo>
              </a:path>
            </a:pathLst>
          </a:custGeom>
          <a:noFill/>
          <a:ln w="9360">
            <a:solidFill>
              <a:schemeClr val="tx1"/>
            </a:solidFill>
            <a:round/>
          </a:ln>
        </p:spPr>
        <p:style>
          <a:lnRef idx="0">
            <a:scrgbClr r="0" g="0" b="0"/>
          </a:lnRef>
          <a:fillRef idx="0">
            <a:scrgbClr r="0" g="0" b="0"/>
          </a:fillRef>
          <a:effectRef idx="0">
            <a:scrgbClr r="0" g="0" b="0"/>
          </a:effectRef>
          <a:fontRef idx="minor"/>
        </p:style>
      </p:sp>
      <p:sp>
        <p:nvSpPr>
          <p:cNvPr id="313" name="CustomShape 16"/>
          <p:cNvSpPr/>
          <p:nvPr/>
        </p:nvSpPr>
        <p:spPr>
          <a:xfrm flipH="1">
            <a:off x="5652000" y="1926000"/>
            <a:ext cx="2580840" cy="4514040"/>
          </a:xfrm>
          <a:custGeom>
            <a:avLst/>
            <a:gdLst/>
            <a:ahLst/>
            <a:cxnLst/>
            <a:rect l="l" t="t" r="r" b="b"/>
            <a:pathLst>
              <a:path w="2917825" h="4652962">
                <a:moveTo>
                  <a:pt x="1458915" y="0"/>
                </a:moveTo>
                <a:lnTo>
                  <a:pt x="1458914" y="0"/>
                </a:lnTo>
                <a:cubicBezTo>
                  <a:pt x="2236109" y="2"/>
                  <a:pt x="2876859" y="971592"/>
                  <a:pt x="2915975" y="2209388"/>
                </a:cubicBezTo>
                <a:lnTo>
                  <a:pt x="1458913" y="2326481"/>
                </a:lnTo>
                <a:close/>
                <a:moveTo>
                  <a:pt x="1458915" y="0"/>
                </a:moveTo>
                <a:lnTo>
                  <a:pt x="1458914" y="0"/>
                </a:lnTo>
                <a:cubicBezTo>
                  <a:pt x="2236109" y="2"/>
                  <a:pt x="2876859" y="971592"/>
                  <a:pt x="2915975" y="2209388"/>
                </a:cubicBezTo>
              </a:path>
            </a:pathLst>
          </a:custGeom>
          <a:noFill/>
          <a:ln w="9360">
            <a:solidFill>
              <a:schemeClr val="tx1"/>
            </a:solidFill>
            <a:round/>
          </a:ln>
        </p:spPr>
        <p:style>
          <a:lnRef idx="0">
            <a:scrgbClr r="0" g="0" b="0"/>
          </a:lnRef>
          <a:fillRef idx="0">
            <a:scrgbClr r="0" g="0" b="0"/>
          </a:fillRef>
          <a:effectRef idx="0">
            <a:scrgbClr r="0" g="0" b="0"/>
          </a:effectRef>
          <a:fontRef idx="minor"/>
        </p:style>
      </p:sp>
      <p:sp>
        <p:nvSpPr>
          <p:cNvPr id="314" name="CustomShape 17"/>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24</a:t>
            </a:r>
            <a:endParaRPr lang="ru-RU" sz="1400" b="0" strike="noStrike" spc="-1" dirty="0">
              <a:latin typeface="Arial"/>
            </a:endParaRPr>
          </a:p>
        </p:txBody>
      </p:sp>
      <p:sp>
        <p:nvSpPr>
          <p:cNvPr id="315" name="CustomShape 18"/>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28" name="Рисунок 1070"/>
          <p:cNvPicPr>
            <a:picLocks noChangeAspect="1" noChangeArrowheads="1"/>
          </p:cNvPicPr>
          <p:nvPr/>
        </p:nvPicPr>
        <p:blipFill>
          <a:blip r:embed="rId11"/>
          <a:srcRect/>
          <a:stretch>
            <a:fillRect/>
          </a:stretch>
        </p:blipFill>
        <p:spPr bwMode="auto">
          <a:xfrm>
            <a:off x="50801" y="63501"/>
            <a:ext cx="977899" cy="904390"/>
          </a:xfrm>
          <a:prstGeom prst="rect">
            <a:avLst/>
          </a:prstGeom>
          <a:noFill/>
          <a:ln w="9525">
            <a:noFill/>
            <a:miter lim="800000"/>
            <a:headEnd/>
            <a:tailEnd/>
          </a:ln>
        </p:spPr>
      </p:pic>
      <p:pic>
        <p:nvPicPr>
          <p:cNvPr id="29" name="Picture 41" descr="флаг МЧС4"/>
          <p:cNvPicPr>
            <a:picLocks noChangeAspect="1" noChangeArrowheads="1"/>
          </p:cNvPicPr>
          <p:nvPr/>
        </p:nvPicPr>
        <p:blipFill>
          <a:blip r:embed="rId12" cstate="print"/>
          <a:srcRect/>
          <a:stretch>
            <a:fillRect/>
          </a:stretch>
        </p:blipFill>
        <p:spPr bwMode="auto">
          <a:xfrm>
            <a:off x="7880351" y="0"/>
            <a:ext cx="1263649" cy="911988"/>
          </a:xfrm>
          <a:prstGeom prst="rect">
            <a:avLst/>
          </a:prstGeom>
          <a:noFill/>
          <a:ln w="9525">
            <a:noFill/>
            <a:miter lim="800000"/>
            <a:headEnd/>
            <a:tailEnd/>
          </a:ln>
        </p:spPr>
      </p:pic>
    </p:spTree>
    <p:extLst>
      <p:ext uri="{BB962C8B-B14F-4D97-AF65-F5344CB8AC3E}">
        <p14:creationId xmlns:p14="http://schemas.microsoft.com/office/powerpoint/2010/main" val="2854279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 name="CustomShape 1"/>
          <p:cNvSpPr/>
          <p:nvPr/>
        </p:nvSpPr>
        <p:spPr>
          <a:xfrm>
            <a:off x="0" y="0"/>
            <a:ext cx="9143640" cy="674280"/>
          </a:xfrm>
          <a:prstGeom prst="rect">
            <a:avLst/>
          </a:prstGeom>
          <a:noFill/>
          <a:ln w="9360">
            <a:noFill/>
          </a:ln>
        </p:spPr>
        <p:style>
          <a:lnRef idx="0">
            <a:scrgbClr r="0" g="0" b="0"/>
          </a:lnRef>
          <a:fillRef idx="0">
            <a:scrgbClr r="0" g="0" b="0"/>
          </a:fillRef>
          <a:effectRef idx="0">
            <a:scrgbClr r="0" g="0" b="0"/>
          </a:effectRef>
          <a:fontRef idx="minor"/>
        </p:style>
      </p:sp>
      <p:sp>
        <p:nvSpPr>
          <p:cNvPr id="317" name="CustomShape 2"/>
          <p:cNvSpPr/>
          <p:nvPr/>
        </p:nvSpPr>
        <p:spPr>
          <a:xfrm>
            <a:off x="1071538" y="214296"/>
            <a:ext cx="7121520" cy="36504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gn="ctr">
              <a:lnSpc>
                <a:spcPct val="100000"/>
              </a:lnSpc>
            </a:pPr>
            <a:r>
              <a:rPr lang="ru-RU" sz="1800" b="1" strike="noStrike" spc="-1" dirty="0">
                <a:solidFill>
                  <a:srgbClr val="000000"/>
                </a:solidFill>
                <a:latin typeface="Times New Roman"/>
              </a:rPr>
              <a:t>МОБИЛЬНОЕ ПРИЛОЖЕНИЕ «ТЕРМИЧЕСКИЕ ТОЧКИ МЧС»</a:t>
            </a:r>
            <a:endParaRPr lang="ru-RU" sz="1800" b="0" strike="noStrike" spc="-1" dirty="0">
              <a:latin typeface="Arial"/>
            </a:endParaRPr>
          </a:p>
        </p:txBody>
      </p:sp>
      <p:sp>
        <p:nvSpPr>
          <p:cNvPr id="318" name="CustomShape 3"/>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25</a:t>
            </a:r>
            <a:endParaRPr lang="ru-RU" sz="1400" b="0" strike="noStrike" spc="-1" dirty="0">
              <a:latin typeface="Arial"/>
            </a:endParaRPr>
          </a:p>
        </p:txBody>
      </p:sp>
      <p:sp>
        <p:nvSpPr>
          <p:cNvPr id="319" name="CustomShape 4"/>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320" name="Рисунок 7"/>
          <p:cNvPicPr/>
          <p:nvPr/>
        </p:nvPicPr>
        <p:blipFill>
          <a:blip r:embed="rId3" cstate="print"/>
          <a:srcRect t="6400" b="3972"/>
          <a:stretch/>
        </p:blipFill>
        <p:spPr>
          <a:xfrm>
            <a:off x="928662" y="857238"/>
            <a:ext cx="7272808" cy="4032448"/>
          </a:xfrm>
          <a:prstGeom prst="rect">
            <a:avLst/>
          </a:prstGeom>
          <a:ln w="9360">
            <a:noFill/>
          </a:ln>
        </p:spPr>
      </p:pic>
      <p:pic>
        <p:nvPicPr>
          <p:cNvPr id="7" name="Рисунок 1070"/>
          <p:cNvPicPr>
            <a:picLocks noChangeAspect="1" noChangeArrowheads="1"/>
          </p:cNvPicPr>
          <p:nvPr/>
        </p:nvPicPr>
        <p:blipFill>
          <a:blip r:embed="rId4"/>
          <a:srcRect/>
          <a:stretch>
            <a:fillRect/>
          </a:stretch>
        </p:blipFill>
        <p:spPr bwMode="auto">
          <a:xfrm>
            <a:off x="50801" y="63501"/>
            <a:ext cx="977899" cy="904390"/>
          </a:xfrm>
          <a:prstGeom prst="rect">
            <a:avLst/>
          </a:prstGeom>
          <a:noFill/>
          <a:ln w="9525">
            <a:noFill/>
            <a:miter lim="800000"/>
            <a:headEnd/>
            <a:tailEnd/>
          </a:ln>
        </p:spPr>
      </p:pic>
      <p:pic>
        <p:nvPicPr>
          <p:cNvPr id="8" name="Picture 41" descr="флаг МЧС4"/>
          <p:cNvPicPr>
            <a:picLocks noChangeAspect="1" noChangeArrowheads="1"/>
          </p:cNvPicPr>
          <p:nvPr/>
        </p:nvPicPr>
        <p:blipFill>
          <a:blip r:embed="rId5" cstate="print"/>
          <a:srcRect/>
          <a:stretch>
            <a:fillRect/>
          </a:stretch>
        </p:blipFill>
        <p:spPr bwMode="auto">
          <a:xfrm>
            <a:off x="7880351" y="0"/>
            <a:ext cx="1263649" cy="911988"/>
          </a:xfrm>
          <a:prstGeom prst="rect">
            <a:avLst/>
          </a:prstGeom>
          <a:noFill/>
          <a:ln w="9525">
            <a:noFill/>
            <a:miter lim="800000"/>
            <a:headEnd/>
            <a:tailEnd/>
          </a:ln>
        </p:spPr>
      </p:pic>
    </p:spTree>
    <p:extLst>
      <p:ext uri="{BB962C8B-B14F-4D97-AF65-F5344CB8AC3E}">
        <p14:creationId xmlns:p14="http://schemas.microsoft.com/office/powerpoint/2010/main" val="13396488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 name="CustomShape 1"/>
          <p:cNvSpPr/>
          <p:nvPr/>
        </p:nvSpPr>
        <p:spPr>
          <a:xfrm>
            <a:off x="642910" y="71420"/>
            <a:ext cx="7929618" cy="651960"/>
          </a:xfrm>
          <a:prstGeom prst="rect">
            <a:avLst/>
          </a:prstGeom>
          <a:noFill/>
          <a:ln w="9360">
            <a:noFill/>
          </a:ln>
        </p:spPr>
        <p:style>
          <a:lnRef idx="0">
            <a:scrgbClr r="0" g="0" b="0"/>
          </a:lnRef>
          <a:fillRef idx="0">
            <a:scrgbClr r="0" g="0" b="0"/>
          </a:fillRef>
          <a:effectRef idx="0">
            <a:scrgbClr r="0" g="0" b="0"/>
          </a:effectRef>
          <a:fontRef idx="minor"/>
        </p:style>
        <p:txBody>
          <a:bodyPr lIns="88920" tIns="15120" rIns="88920" bIns="15120" anchor="ctr">
            <a:noAutofit/>
          </a:bodyPr>
          <a:lstStyle/>
          <a:p>
            <a:pPr algn="ctr">
              <a:lnSpc>
                <a:spcPct val="100000"/>
              </a:lnSpc>
            </a:pPr>
            <a:r>
              <a:rPr lang="ru-RU" sz="1700" b="1" strike="noStrike" spc="-1" dirty="0">
                <a:solidFill>
                  <a:srgbClr val="000000"/>
                </a:solidFill>
                <a:latin typeface="Times New Roman"/>
              </a:rPr>
              <a:t>ОРГАНИЗАЦИЯ ИНФОРМИРОВАНИЯ И </a:t>
            </a:r>
            <a:endParaRPr lang="ru-RU" sz="1700" b="1" strike="noStrike" spc="-1" dirty="0" smtClean="0">
              <a:solidFill>
                <a:srgbClr val="000000"/>
              </a:solidFill>
              <a:latin typeface="Times New Roman"/>
            </a:endParaRPr>
          </a:p>
          <a:p>
            <a:pPr algn="ctr">
              <a:lnSpc>
                <a:spcPct val="100000"/>
              </a:lnSpc>
            </a:pPr>
            <a:r>
              <a:rPr lang="ru-RU" sz="1700" b="1" strike="noStrike" spc="-1" dirty="0" smtClean="0">
                <a:solidFill>
                  <a:srgbClr val="000000"/>
                </a:solidFill>
                <a:latin typeface="Times New Roman"/>
              </a:rPr>
              <a:t>ОПОВЕЩЕНИЯ </a:t>
            </a:r>
            <a:r>
              <a:rPr lang="ru-RU" sz="1700" b="1" strike="noStrike" spc="-1" dirty="0">
                <a:solidFill>
                  <a:srgbClr val="000000"/>
                </a:solidFill>
                <a:latin typeface="Times New Roman"/>
              </a:rPr>
              <a:t>НАСЕЛЕНИЯ</a:t>
            </a:r>
            <a:endParaRPr lang="ru-RU" sz="1700" b="0" strike="noStrike" spc="-1" dirty="0">
              <a:latin typeface="Arial"/>
            </a:endParaRPr>
          </a:p>
        </p:txBody>
      </p:sp>
      <p:pic>
        <p:nvPicPr>
          <p:cNvPr id="323" name="Рисунок 6"/>
          <p:cNvPicPr/>
          <p:nvPr/>
        </p:nvPicPr>
        <p:blipFill>
          <a:blip r:embed="rId2" cstate="print"/>
          <a:stretch/>
        </p:blipFill>
        <p:spPr>
          <a:xfrm>
            <a:off x="2143108" y="928676"/>
            <a:ext cx="4943520" cy="3976560"/>
          </a:xfrm>
          <a:prstGeom prst="rect">
            <a:avLst/>
          </a:prstGeom>
          <a:ln>
            <a:noFill/>
          </a:ln>
        </p:spPr>
      </p:pic>
      <p:sp>
        <p:nvSpPr>
          <p:cNvPr id="324" name="CustomShape 2"/>
          <p:cNvSpPr/>
          <p:nvPr/>
        </p:nvSpPr>
        <p:spPr>
          <a:xfrm>
            <a:off x="3857620" y="4831380"/>
            <a:ext cx="1455480" cy="31212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Телевидение</a:t>
            </a:r>
            <a:endParaRPr lang="ru-RU" sz="1600" b="0" strike="noStrike" spc="-1" dirty="0">
              <a:latin typeface="Arial"/>
            </a:endParaRPr>
          </a:p>
        </p:txBody>
      </p:sp>
      <p:sp>
        <p:nvSpPr>
          <p:cNvPr id="325" name="CustomShape 3"/>
          <p:cNvSpPr/>
          <p:nvPr/>
        </p:nvSpPr>
        <p:spPr>
          <a:xfrm>
            <a:off x="714348" y="1500180"/>
            <a:ext cx="2025360" cy="31212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Громкоговорители</a:t>
            </a:r>
            <a:endParaRPr lang="ru-RU" sz="1600" b="0" strike="noStrike" spc="-1" dirty="0">
              <a:latin typeface="Arial"/>
            </a:endParaRPr>
          </a:p>
        </p:txBody>
      </p:sp>
      <p:sp>
        <p:nvSpPr>
          <p:cNvPr id="326" name="CustomShape 4"/>
          <p:cNvSpPr/>
          <p:nvPr/>
        </p:nvSpPr>
        <p:spPr>
          <a:xfrm>
            <a:off x="857224" y="3429006"/>
            <a:ext cx="1731240" cy="31212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err="1">
                <a:solidFill>
                  <a:srgbClr val="096DA9"/>
                </a:solidFill>
                <a:latin typeface="Arial"/>
              </a:rPr>
              <a:t>Электросирены</a:t>
            </a:r>
            <a:endParaRPr lang="ru-RU" sz="1600" b="0" strike="noStrike" spc="-1" dirty="0">
              <a:latin typeface="Arial"/>
            </a:endParaRPr>
          </a:p>
        </p:txBody>
      </p:sp>
      <p:sp>
        <p:nvSpPr>
          <p:cNvPr id="327" name="CustomShape 5"/>
          <p:cNvSpPr/>
          <p:nvPr/>
        </p:nvSpPr>
        <p:spPr>
          <a:xfrm>
            <a:off x="2714612" y="4831380"/>
            <a:ext cx="760320" cy="31212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Радио</a:t>
            </a:r>
            <a:endParaRPr lang="ru-RU" sz="1600" b="0" strike="noStrike" spc="-1" dirty="0">
              <a:latin typeface="Arial"/>
            </a:endParaRPr>
          </a:p>
        </p:txBody>
      </p:sp>
      <p:sp>
        <p:nvSpPr>
          <p:cNvPr id="328" name="CustomShape 6"/>
          <p:cNvSpPr/>
          <p:nvPr/>
        </p:nvSpPr>
        <p:spPr>
          <a:xfrm>
            <a:off x="5500694" y="4831380"/>
            <a:ext cx="1072800" cy="31212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Интернет</a:t>
            </a:r>
            <a:endParaRPr lang="ru-RU" sz="1600" b="0" strike="noStrike" spc="-1" dirty="0">
              <a:latin typeface="Arial"/>
            </a:endParaRPr>
          </a:p>
        </p:txBody>
      </p:sp>
      <p:sp>
        <p:nvSpPr>
          <p:cNvPr id="329" name="CustomShape 7"/>
          <p:cNvSpPr/>
          <p:nvPr/>
        </p:nvSpPr>
        <p:spPr>
          <a:xfrm>
            <a:off x="7143768" y="2857502"/>
            <a:ext cx="1117080" cy="55548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СМС-</a:t>
            </a:r>
            <a:endParaRPr lang="ru-RU" sz="1600" b="0" strike="noStrike" spc="-1" dirty="0">
              <a:latin typeface="Arial"/>
            </a:endParaRPr>
          </a:p>
          <a:p>
            <a:pPr algn="ctr">
              <a:lnSpc>
                <a:spcPct val="100000"/>
              </a:lnSpc>
            </a:pPr>
            <a:r>
              <a:rPr lang="ru-RU" sz="1600" b="1" strike="noStrike" spc="-1" dirty="0">
                <a:solidFill>
                  <a:srgbClr val="096DA9"/>
                </a:solidFill>
                <a:latin typeface="Arial"/>
              </a:rPr>
              <a:t>рассылка</a:t>
            </a:r>
            <a:endParaRPr lang="ru-RU" sz="1600" b="0" strike="noStrike" spc="-1" dirty="0">
              <a:latin typeface="Arial"/>
            </a:endParaRPr>
          </a:p>
        </p:txBody>
      </p:sp>
      <p:sp>
        <p:nvSpPr>
          <p:cNvPr id="330" name="CustomShape 8"/>
          <p:cNvSpPr/>
          <p:nvPr/>
        </p:nvSpPr>
        <p:spPr>
          <a:xfrm>
            <a:off x="7072330" y="1285866"/>
            <a:ext cx="1467360" cy="104220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Объектовые </a:t>
            </a:r>
            <a:endParaRPr lang="ru-RU" sz="1600" b="0" strike="noStrike" spc="-1" dirty="0">
              <a:latin typeface="Arial"/>
            </a:endParaRPr>
          </a:p>
          <a:p>
            <a:pPr algn="ctr">
              <a:lnSpc>
                <a:spcPct val="100000"/>
              </a:lnSpc>
            </a:pPr>
            <a:r>
              <a:rPr lang="ru-RU" sz="1600" b="1" strike="noStrike" spc="-1" dirty="0">
                <a:solidFill>
                  <a:srgbClr val="096DA9"/>
                </a:solidFill>
                <a:latin typeface="Arial"/>
              </a:rPr>
              <a:t>и локальные</a:t>
            </a:r>
            <a:endParaRPr lang="ru-RU" sz="1600" b="0" strike="noStrike" spc="-1" dirty="0">
              <a:latin typeface="Arial"/>
            </a:endParaRPr>
          </a:p>
          <a:p>
            <a:pPr algn="ctr">
              <a:lnSpc>
                <a:spcPct val="100000"/>
              </a:lnSpc>
            </a:pPr>
            <a:r>
              <a:rPr lang="ru-RU" sz="1600" b="1" strike="noStrike" spc="-1" dirty="0">
                <a:solidFill>
                  <a:srgbClr val="096DA9"/>
                </a:solidFill>
                <a:latin typeface="Arial"/>
              </a:rPr>
              <a:t>системы </a:t>
            </a:r>
            <a:endParaRPr lang="ru-RU" sz="1600" b="0" strike="noStrike" spc="-1" dirty="0">
              <a:latin typeface="Arial"/>
            </a:endParaRPr>
          </a:p>
          <a:p>
            <a:pPr algn="ctr">
              <a:lnSpc>
                <a:spcPct val="100000"/>
              </a:lnSpc>
            </a:pPr>
            <a:r>
              <a:rPr lang="ru-RU" sz="1600" b="1" strike="noStrike" spc="-1" dirty="0">
                <a:solidFill>
                  <a:srgbClr val="096DA9"/>
                </a:solidFill>
                <a:latin typeface="Arial"/>
              </a:rPr>
              <a:t>оповещения</a:t>
            </a:r>
            <a:endParaRPr lang="ru-RU" sz="1600" b="0" strike="noStrike" spc="-1" dirty="0">
              <a:latin typeface="Arial"/>
            </a:endParaRPr>
          </a:p>
        </p:txBody>
      </p:sp>
      <p:sp>
        <p:nvSpPr>
          <p:cNvPr id="331" name="CustomShape 9"/>
          <p:cNvSpPr/>
          <p:nvPr/>
        </p:nvSpPr>
        <p:spPr>
          <a:xfrm>
            <a:off x="4357686" y="642924"/>
            <a:ext cx="850320" cy="312120"/>
          </a:xfrm>
          <a:prstGeom prst="rect">
            <a:avLst/>
          </a:prstGeom>
          <a:noFill/>
          <a:ln>
            <a:noFill/>
          </a:ln>
        </p:spPr>
        <p:style>
          <a:lnRef idx="0">
            <a:scrgbClr r="0" g="0" b="0"/>
          </a:lnRef>
          <a:fillRef idx="0">
            <a:scrgbClr r="0" g="0" b="0"/>
          </a:fillRef>
          <a:effectRef idx="0">
            <a:scrgbClr r="0" g="0" b="0"/>
          </a:effectRef>
          <a:fontRef idx="minor"/>
        </p:style>
        <p:txBody>
          <a:bodyPr wrap="none" lIns="68760" tIns="34200" rIns="68760" bIns="34200">
            <a:spAutoFit/>
          </a:bodyPr>
          <a:lstStyle/>
          <a:p>
            <a:pPr algn="ctr">
              <a:lnSpc>
                <a:spcPct val="100000"/>
              </a:lnSpc>
            </a:pPr>
            <a:r>
              <a:rPr lang="ru-RU" sz="1600" b="1" strike="noStrike" spc="-1" dirty="0">
                <a:solidFill>
                  <a:srgbClr val="096DA9"/>
                </a:solidFill>
                <a:latin typeface="Arial"/>
              </a:rPr>
              <a:t>КСЭОН</a:t>
            </a:r>
            <a:endParaRPr lang="ru-RU" sz="1600" b="0" strike="noStrike" spc="-1" dirty="0">
              <a:latin typeface="Arial"/>
            </a:endParaRPr>
          </a:p>
        </p:txBody>
      </p:sp>
      <p:sp>
        <p:nvSpPr>
          <p:cNvPr id="332" name="CustomShape 10"/>
          <p:cNvSpPr/>
          <p:nvPr/>
        </p:nvSpPr>
        <p:spPr>
          <a:xfrm>
            <a:off x="3714744" y="2285998"/>
            <a:ext cx="1812600" cy="1731600"/>
          </a:xfrm>
          <a:prstGeom prst="flowChartConnector">
            <a:avLst/>
          </a:prstGeom>
          <a:solidFill>
            <a:srgbClr val="4F81BD"/>
          </a:solidFill>
          <a:ln w="9360">
            <a:solidFill>
              <a:srgbClr val="000000"/>
            </a:solidFill>
            <a:round/>
          </a:ln>
        </p:spPr>
        <p:style>
          <a:lnRef idx="0">
            <a:scrgbClr r="0" g="0" b="0"/>
          </a:lnRef>
          <a:fillRef idx="0">
            <a:scrgbClr r="0" g="0" b="0"/>
          </a:fillRef>
          <a:effectRef idx="0">
            <a:scrgbClr r="0" g="0" b="0"/>
          </a:effectRef>
          <a:fontRef idx="minor"/>
        </p:style>
        <p:txBody>
          <a:bodyPr>
            <a:noAutofit/>
          </a:bodyPr>
          <a:lstStyle/>
          <a:p>
            <a:pPr algn="ctr">
              <a:lnSpc>
                <a:spcPct val="100000"/>
              </a:lnSpc>
              <a:tabLst>
                <a:tab pos="0" algn="l"/>
              </a:tabLst>
            </a:pPr>
            <a:r>
              <a:rPr lang="ru-RU" sz="900" b="1" strike="noStrike" spc="-1" dirty="0">
                <a:solidFill>
                  <a:srgbClr val="FFFFFF"/>
                </a:solidFill>
                <a:latin typeface="Times New Roman"/>
              </a:rPr>
              <a:t>Региональная автоматизированная система централизованного оповещения населения Костромской области</a:t>
            </a:r>
            <a:endParaRPr lang="ru-RU" sz="900" b="0" strike="noStrike" spc="-1" dirty="0">
              <a:latin typeface="Arial"/>
            </a:endParaRPr>
          </a:p>
          <a:p>
            <a:pPr>
              <a:lnSpc>
                <a:spcPct val="100000"/>
              </a:lnSpc>
              <a:tabLst>
                <a:tab pos="0" algn="l"/>
              </a:tabLst>
            </a:pPr>
            <a:endParaRPr lang="ru-RU" sz="900" b="0" strike="noStrike" spc="-1" dirty="0">
              <a:latin typeface="Arial"/>
            </a:endParaRPr>
          </a:p>
        </p:txBody>
      </p:sp>
      <p:sp>
        <p:nvSpPr>
          <p:cNvPr id="333" name="CustomShape 11"/>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26</a:t>
            </a:r>
            <a:endParaRPr lang="ru-RU" sz="1400" b="0" strike="noStrike" spc="-1" dirty="0">
              <a:latin typeface="Arial"/>
            </a:endParaRPr>
          </a:p>
        </p:txBody>
      </p:sp>
      <p:sp>
        <p:nvSpPr>
          <p:cNvPr id="334" name="CustomShape 12"/>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15" name="Рисунок 1070"/>
          <p:cNvPicPr>
            <a:picLocks noChangeAspect="1" noChangeArrowheads="1"/>
          </p:cNvPicPr>
          <p:nvPr/>
        </p:nvPicPr>
        <p:blipFill>
          <a:blip r:embed="rId3"/>
          <a:srcRect/>
          <a:stretch>
            <a:fillRect/>
          </a:stretch>
        </p:blipFill>
        <p:spPr bwMode="auto">
          <a:xfrm>
            <a:off x="50801" y="63501"/>
            <a:ext cx="977899" cy="904390"/>
          </a:xfrm>
          <a:prstGeom prst="rect">
            <a:avLst/>
          </a:prstGeom>
          <a:noFill/>
          <a:ln w="9525">
            <a:noFill/>
            <a:miter lim="800000"/>
            <a:headEnd/>
            <a:tailEnd/>
          </a:ln>
        </p:spPr>
      </p:pic>
      <p:pic>
        <p:nvPicPr>
          <p:cNvPr id="16" name="Picture 41" descr="флаг МЧС4"/>
          <p:cNvPicPr>
            <a:picLocks noChangeAspect="1" noChangeArrowheads="1"/>
          </p:cNvPicPr>
          <p:nvPr/>
        </p:nvPicPr>
        <p:blipFill>
          <a:blip r:embed="rId4" cstate="print"/>
          <a:srcRect/>
          <a:stretch>
            <a:fillRect/>
          </a:stretch>
        </p:blipFill>
        <p:spPr bwMode="auto">
          <a:xfrm>
            <a:off x="7880351" y="0"/>
            <a:ext cx="1263649" cy="911988"/>
          </a:xfrm>
          <a:prstGeom prst="rect">
            <a:avLst/>
          </a:prstGeom>
          <a:noFill/>
          <a:ln w="9525">
            <a:noFill/>
            <a:miter lim="800000"/>
            <a:headEnd/>
            <a:tailEnd/>
          </a:ln>
        </p:spPr>
      </p:pic>
    </p:spTree>
    <p:extLst>
      <p:ext uri="{BB962C8B-B14F-4D97-AF65-F5344CB8AC3E}">
        <p14:creationId xmlns:p14="http://schemas.microsoft.com/office/powerpoint/2010/main" val="33887706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 name="CustomShape 3"/>
          <p:cNvSpPr/>
          <p:nvPr/>
        </p:nvSpPr>
        <p:spPr>
          <a:xfrm>
            <a:off x="3240" y="-20520"/>
            <a:ext cx="9140400" cy="676080"/>
          </a:xfrm>
          <a:prstGeom prst="rect">
            <a:avLst/>
          </a:prstGeom>
          <a:noFill/>
          <a:ln w="9360">
            <a:noFill/>
          </a:ln>
        </p:spPr>
        <p:style>
          <a:lnRef idx="0">
            <a:scrgbClr r="0" g="0" b="0"/>
          </a:lnRef>
          <a:fillRef idx="0">
            <a:scrgbClr r="0" g="0" b="0"/>
          </a:fillRef>
          <a:effectRef idx="0">
            <a:scrgbClr r="0" g="0" b="0"/>
          </a:effectRef>
          <a:fontRef idx="minor"/>
        </p:style>
        <p:txBody>
          <a:bodyPr lIns="88920" tIns="15120" rIns="88920" bIns="15120" anchor="ctr">
            <a:noAutofit/>
          </a:bodyPr>
          <a:lstStyle/>
          <a:p>
            <a:pPr algn="ctr">
              <a:lnSpc>
                <a:spcPct val="100000"/>
              </a:lnSpc>
            </a:pPr>
            <a:endParaRPr lang="ru-RU" sz="1800" b="0" strike="noStrike" spc="-1" dirty="0">
              <a:latin typeface="Arial"/>
            </a:endParaRPr>
          </a:p>
          <a:p>
            <a:pPr algn="ctr">
              <a:lnSpc>
                <a:spcPct val="100000"/>
              </a:lnSpc>
            </a:pPr>
            <a:r>
              <a:rPr lang="ru-RU" sz="1700" b="1" strike="noStrike" spc="-1" dirty="0">
                <a:solidFill>
                  <a:srgbClr val="000000"/>
                </a:solidFill>
                <a:latin typeface="Times New Roman"/>
              </a:rPr>
              <a:t>СХЕМА УПРАВЛЕНИЯ И ВЗАИМОДЕЙСТВИЯ</a:t>
            </a:r>
            <a:endParaRPr lang="ru-RU" sz="1700" b="0" strike="noStrike" spc="-1" dirty="0">
              <a:latin typeface="Arial"/>
            </a:endParaRPr>
          </a:p>
          <a:p>
            <a:pPr algn="ctr">
              <a:lnSpc>
                <a:spcPct val="100000"/>
              </a:lnSpc>
            </a:pPr>
            <a:endParaRPr lang="ru-RU" sz="1700" b="0" strike="noStrike" spc="-1" dirty="0">
              <a:latin typeface="Arial"/>
            </a:endParaRPr>
          </a:p>
        </p:txBody>
      </p:sp>
      <p:sp>
        <p:nvSpPr>
          <p:cNvPr id="247" name="CustomShape 4"/>
          <p:cNvSpPr/>
          <p:nvPr/>
        </p:nvSpPr>
        <p:spPr>
          <a:xfrm>
            <a:off x="1473120" y="509400"/>
            <a:ext cx="103680" cy="267120"/>
          </a:xfrm>
          <a:prstGeom prst="rect">
            <a:avLst/>
          </a:prstGeom>
          <a:noFill/>
          <a:ln w="9360">
            <a:noFill/>
          </a:ln>
        </p:spPr>
        <p:style>
          <a:lnRef idx="0">
            <a:scrgbClr r="0" g="0" b="0"/>
          </a:lnRef>
          <a:fillRef idx="0">
            <a:scrgbClr r="0" g="0" b="0"/>
          </a:fillRef>
          <a:effectRef idx="0">
            <a:scrgbClr r="0" g="0" b="0"/>
          </a:effectRef>
          <a:fontRef idx="minor"/>
        </p:style>
      </p:sp>
      <p:sp>
        <p:nvSpPr>
          <p:cNvPr id="248" name="CustomShape 5"/>
          <p:cNvSpPr/>
          <p:nvPr/>
        </p:nvSpPr>
        <p:spPr>
          <a:xfrm>
            <a:off x="3198840" y="2596562"/>
            <a:ext cx="2049480" cy="725400"/>
          </a:xfrm>
          <a:prstGeom prst="rect">
            <a:avLst/>
          </a:prstGeom>
          <a:solidFill>
            <a:srgbClr val="EBF6F9"/>
          </a:solidFill>
          <a:ln w="19080">
            <a:solidFill>
              <a:srgbClr val="000000"/>
            </a:solidFill>
            <a:miter/>
          </a:ln>
          <a:scene3d>
            <a:camera prst="orthographicFront"/>
            <a:lightRig rig="threePt" dir="t"/>
          </a:scene3d>
          <a:sp3d/>
        </p:spPr>
        <p:style>
          <a:lnRef idx="0">
            <a:scrgbClr r="0" g="0" b="0"/>
          </a:lnRef>
          <a:fillRef idx="0">
            <a:scrgbClr r="0" g="0" b="0"/>
          </a:fillRef>
          <a:effectRef idx="0">
            <a:scrgbClr r="0" g="0" b="0"/>
          </a:effectRef>
          <a:fontRef idx="minor"/>
        </p:style>
        <p:txBody>
          <a:bodyPr wrap="none" lIns="31320" tIns="15480" rIns="31320" bIns="15480" anchor="ctr">
            <a:noAutofit/>
          </a:bodyPr>
          <a:lstStyle/>
          <a:p>
            <a:pPr algn="ctr">
              <a:lnSpc>
                <a:spcPts val="1400"/>
              </a:lnSpc>
            </a:pPr>
            <a:r>
              <a:rPr lang="ru-RU" sz="1400" b="0" strike="noStrike" spc="-1">
                <a:solidFill>
                  <a:srgbClr val="000000"/>
                </a:solidFill>
                <a:latin typeface="Times New Roman"/>
              </a:rPr>
              <a:t>ЦУКС </a:t>
            </a:r>
            <a:endParaRPr lang="ru-RU" sz="1400" b="0" strike="noStrike" spc="-1">
              <a:latin typeface="Arial"/>
            </a:endParaRPr>
          </a:p>
          <a:p>
            <a:pPr algn="ctr">
              <a:lnSpc>
                <a:spcPts val="1400"/>
              </a:lnSpc>
            </a:pPr>
            <a:r>
              <a:rPr lang="ru-RU" sz="1400" b="0" strike="noStrike" spc="-1">
                <a:solidFill>
                  <a:srgbClr val="000000"/>
                </a:solidFill>
                <a:latin typeface="Times New Roman"/>
              </a:rPr>
              <a:t>ГУ  МЧС России  </a:t>
            </a:r>
            <a:endParaRPr lang="ru-RU" sz="1400" b="0" strike="noStrike" spc="-1">
              <a:latin typeface="Arial"/>
            </a:endParaRPr>
          </a:p>
          <a:p>
            <a:pPr algn="ctr">
              <a:lnSpc>
                <a:spcPts val="1400"/>
              </a:lnSpc>
            </a:pPr>
            <a:r>
              <a:rPr lang="ru-RU" sz="1400" b="0" strike="noStrike" spc="-1">
                <a:solidFill>
                  <a:srgbClr val="000000"/>
                </a:solidFill>
                <a:latin typeface="Times New Roman"/>
              </a:rPr>
              <a:t>по Костромской </a:t>
            </a:r>
            <a:endParaRPr lang="ru-RU" sz="1400" b="0" strike="noStrike" spc="-1">
              <a:latin typeface="Arial"/>
            </a:endParaRPr>
          </a:p>
          <a:p>
            <a:pPr algn="ctr">
              <a:lnSpc>
                <a:spcPts val="1400"/>
              </a:lnSpc>
            </a:pPr>
            <a:r>
              <a:rPr lang="ru-RU" sz="1400" b="0" strike="noStrike" spc="-1">
                <a:solidFill>
                  <a:srgbClr val="000000"/>
                </a:solidFill>
                <a:latin typeface="Times New Roman"/>
              </a:rPr>
              <a:t>области</a:t>
            </a:r>
            <a:endParaRPr lang="ru-RU" sz="1400" b="0" strike="noStrike" spc="-1">
              <a:latin typeface="Arial"/>
            </a:endParaRPr>
          </a:p>
        </p:txBody>
      </p:sp>
      <p:sp>
        <p:nvSpPr>
          <p:cNvPr id="249" name="CustomShape 6"/>
          <p:cNvSpPr/>
          <p:nvPr/>
        </p:nvSpPr>
        <p:spPr>
          <a:xfrm>
            <a:off x="1835160" y="1306322"/>
            <a:ext cx="116280" cy="147600"/>
          </a:xfrm>
          <a:prstGeom prst="rect">
            <a:avLst/>
          </a:prstGeom>
          <a:noFill/>
          <a:ln>
            <a:noFill/>
          </a:ln>
        </p:spPr>
        <p:style>
          <a:lnRef idx="0">
            <a:scrgbClr r="0" g="0" b="0"/>
          </a:lnRef>
          <a:fillRef idx="0">
            <a:scrgbClr r="0" g="0" b="0"/>
          </a:fillRef>
          <a:effectRef idx="0">
            <a:scrgbClr r="0" g="0" b="0"/>
          </a:effectRef>
          <a:fontRef idx="minor"/>
        </p:style>
      </p:sp>
      <p:sp>
        <p:nvSpPr>
          <p:cNvPr id="250" name="CustomShape 7"/>
          <p:cNvSpPr/>
          <p:nvPr/>
        </p:nvSpPr>
        <p:spPr>
          <a:xfrm>
            <a:off x="285720" y="2428874"/>
            <a:ext cx="1928826" cy="631800"/>
          </a:xfrm>
          <a:prstGeom prst="rect">
            <a:avLst/>
          </a:prstGeom>
          <a:solidFill>
            <a:srgbClr val="EBF6F9"/>
          </a:solidFill>
          <a:ln w="1260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43560" tIns="21960" rIns="43560" bIns="21960" anchor="ctr">
            <a:noAutofit/>
          </a:bodyPr>
          <a:lstStyle/>
          <a:p>
            <a:pPr algn="ctr">
              <a:lnSpc>
                <a:spcPts val="1400"/>
              </a:lnSpc>
            </a:pPr>
            <a:r>
              <a:rPr lang="ru-RU" sz="1400" b="0" strike="noStrike" spc="-1" dirty="0">
                <a:solidFill>
                  <a:srgbClr val="000000"/>
                </a:solidFill>
                <a:latin typeface="Times New Roman"/>
              </a:rPr>
              <a:t>Департамент лесного </a:t>
            </a:r>
            <a:endParaRPr lang="ru-RU" sz="1400" b="0" strike="noStrike" spc="-1" dirty="0">
              <a:latin typeface="Arial"/>
            </a:endParaRPr>
          </a:p>
          <a:p>
            <a:pPr algn="ctr">
              <a:lnSpc>
                <a:spcPts val="1400"/>
              </a:lnSpc>
            </a:pPr>
            <a:r>
              <a:rPr lang="ru-RU" sz="1400" b="0" strike="noStrike" spc="-1" dirty="0">
                <a:solidFill>
                  <a:srgbClr val="000000"/>
                </a:solidFill>
                <a:latin typeface="Times New Roman"/>
              </a:rPr>
              <a:t>хозяйства</a:t>
            </a:r>
            <a:endParaRPr lang="ru-RU" sz="1400" b="0" strike="noStrike" spc="-1" dirty="0">
              <a:latin typeface="Arial"/>
            </a:endParaRPr>
          </a:p>
          <a:p>
            <a:pPr algn="ctr">
              <a:lnSpc>
                <a:spcPts val="1400"/>
              </a:lnSpc>
            </a:pPr>
            <a:r>
              <a:rPr lang="ru-RU" sz="1400" b="0" strike="noStrike" spc="-1" dirty="0">
                <a:solidFill>
                  <a:srgbClr val="000000"/>
                </a:solidFill>
                <a:latin typeface="Times New Roman"/>
              </a:rPr>
              <a:t>Костромской области</a:t>
            </a:r>
            <a:endParaRPr lang="ru-RU" sz="1400" b="0" strike="noStrike" spc="-1" dirty="0">
              <a:latin typeface="Arial"/>
            </a:endParaRPr>
          </a:p>
        </p:txBody>
      </p:sp>
      <p:grpSp>
        <p:nvGrpSpPr>
          <p:cNvPr id="251" name="Group 8"/>
          <p:cNvGrpSpPr/>
          <p:nvPr/>
        </p:nvGrpSpPr>
        <p:grpSpPr>
          <a:xfrm>
            <a:off x="285720" y="3357568"/>
            <a:ext cx="2031840" cy="493200"/>
            <a:chOff x="572400" y="3346560"/>
            <a:chExt cx="2031840" cy="493200"/>
          </a:xfrm>
        </p:grpSpPr>
        <p:sp>
          <p:nvSpPr>
            <p:cNvPr id="252" name="CustomShape 9"/>
            <p:cNvSpPr/>
            <p:nvPr/>
          </p:nvSpPr>
          <p:spPr>
            <a:xfrm>
              <a:off x="642600" y="3493440"/>
              <a:ext cx="1961640" cy="346320"/>
            </a:xfrm>
            <a:prstGeom prst="rect">
              <a:avLst/>
            </a:prstGeom>
            <a:solidFill>
              <a:srgbClr val="EBF6F9"/>
            </a:solidFill>
            <a:ln w="9360">
              <a:solidFill>
                <a:srgbClr val="000000"/>
              </a:solidFill>
              <a:miter/>
            </a:ln>
            <a:scene3d>
              <a:camera prst="orthographicFront"/>
              <a:lightRig rig="threePt" dir="t"/>
            </a:scene3d>
            <a:sp3d>
              <a:bevelT w="38100" h="38100"/>
              <a:bevelB w="38100" h="38100"/>
            </a:sp3d>
          </p:spPr>
          <p:style>
            <a:lnRef idx="0">
              <a:scrgbClr r="0" g="0" b="0"/>
            </a:lnRef>
            <a:fillRef idx="0">
              <a:scrgbClr r="0" g="0" b="0"/>
            </a:fillRef>
            <a:effectRef idx="0">
              <a:scrgbClr r="0" g="0" b="0"/>
            </a:effectRef>
            <a:fontRef idx="minor"/>
          </p:style>
        </p:sp>
        <p:sp>
          <p:nvSpPr>
            <p:cNvPr id="253" name="CustomShape 10"/>
            <p:cNvSpPr/>
            <p:nvPr/>
          </p:nvSpPr>
          <p:spPr>
            <a:xfrm>
              <a:off x="576360" y="3418560"/>
              <a:ext cx="1956240" cy="349560"/>
            </a:xfrm>
            <a:prstGeom prst="rect">
              <a:avLst/>
            </a:prstGeom>
            <a:solidFill>
              <a:srgbClr val="EBF6F9"/>
            </a:solidFill>
            <a:ln w="9360">
              <a:solidFill>
                <a:srgbClr val="000000"/>
              </a:solidFill>
              <a:miter/>
            </a:ln>
            <a:scene3d>
              <a:camera prst="orthographicFront"/>
              <a:lightRig rig="threePt" dir="t"/>
            </a:scene3d>
            <a:sp3d>
              <a:bevelT w="38100" h="38100"/>
              <a:bevelB w="38100" h="38100"/>
            </a:sp3d>
          </p:spPr>
          <p:style>
            <a:lnRef idx="0">
              <a:scrgbClr r="0" g="0" b="0"/>
            </a:lnRef>
            <a:fillRef idx="0">
              <a:scrgbClr r="0" g="0" b="0"/>
            </a:fillRef>
            <a:effectRef idx="0">
              <a:scrgbClr r="0" g="0" b="0"/>
            </a:effectRef>
            <a:fontRef idx="minor"/>
          </p:style>
        </p:sp>
        <p:sp>
          <p:nvSpPr>
            <p:cNvPr id="254" name="CustomShape 11"/>
            <p:cNvSpPr/>
            <p:nvPr/>
          </p:nvSpPr>
          <p:spPr>
            <a:xfrm>
              <a:off x="572400" y="3346560"/>
              <a:ext cx="1888920" cy="349920"/>
            </a:xfrm>
            <a:prstGeom prst="rect">
              <a:avLst/>
            </a:prstGeom>
            <a:solidFill>
              <a:srgbClr val="EBF6F9"/>
            </a:solidFill>
            <a:ln w="9360">
              <a:solidFill>
                <a:srgbClr val="000000"/>
              </a:solidFill>
              <a:miter/>
            </a:ln>
            <a:scene3d>
              <a:camera prst="orthographicFront"/>
              <a:lightRig rig="threePt" dir="t"/>
            </a:scene3d>
            <a:sp3d>
              <a:bevelT w="38100" h="38100"/>
              <a:bevelB w="38100" h="381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b="0" strike="noStrike" spc="-1" dirty="0" err="1">
                  <a:solidFill>
                    <a:srgbClr val="000000"/>
                  </a:solidFill>
                  <a:latin typeface="Times New Roman"/>
                </a:rPr>
                <a:t>Лесопожарные</a:t>
              </a:r>
              <a:r>
                <a:rPr lang="ru-RU" sz="1400" b="0" strike="noStrike" spc="-1" dirty="0">
                  <a:solidFill>
                    <a:srgbClr val="000000"/>
                  </a:solidFill>
                  <a:latin typeface="Times New Roman"/>
                </a:rPr>
                <a:t> станции</a:t>
              </a:r>
              <a:endParaRPr lang="ru-RU" sz="1400" b="0" strike="noStrike" spc="-1" dirty="0">
                <a:latin typeface="Arial"/>
              </a:endParaRPr>
            </a:p>
          </p:txBody>
        </p:sp>
      </p:grpSp>
      <p:sp>
        <p:nvSpPr>
          <p:cNvPr id="255" name="CustomShape 12"/>
          <p:cNvSpPr/>
          <p:nvPr/>
        </p:nvSpPr>
        <p:spPr>
          <a:xfrm>
            <a:off x="285720" y="1000114"/>
            <a:ext cx="1928826" cy="68796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b="0" strike="noStrike" spc="-1" dirty="0">
                <a:solidFill>
                  <a:srgbClr val="000000"/>
                </a:solidFill>
                <a:latin typeface="Times New Roman"/>
              </a:rPr>
              <a:t>ЕДДС </a:t>
            </a:r>
            <a:endParaRPr lang="ru-RU" sz="1400" b="0" strike="noStrike" spc="-1" dirty="0">
              <a:latin typeface="Arial"/>
            </a:endParaRPr>
          </a:p>
          <a:p>
            <a:pPr algn="ctr">
              <a:lnSpc>
                <a:spcPts val="1400"/>
              </a:lnSpc>
            </a:pPr>
            <a:r>
              <a:rPr lang="ru-RU" sz="1400" b="0" strike="noStrike" spc="-1" dirty="0">
                <a:solidFill>
                  <a:srgbClr val="000000"/>
                </a:solidFill>
                <a:latin typeface="Times New Roman"/>
              </a:rPr>
              <a:t>муниципальных </a:t>
            </a:r>
            <a:endParaRPr lang="ru-RU" sz="1400" b="0" strike="noStrike" spc="-1" dirty="0">
              <a:latin typeface="Arial"/>
            </a:endParaRPr>
          </a:p>
          <a:p>
            <a:pPr algn="ctr">
              <a:lnSpc>
                <a:spcPts val="1400"/>
              </a:lnSpc>
            </a:pPr>
            <a:r>
              <a:rPr lang="ru-RU" sz="1400" b="0" strike="noStrike" spc="-1" dirty="0">
                <a:solidFill>
                  <a:srgbClr val="000000"/>
                </a:solidFill>
                <a:latin typeface="Times New Roman"/>
              </a:rPr>
              <a:t>образований</a:t>
            </a:r>
            <a:endParaRPr lang="ru-RU" sz="1400" b="0" strike="noStrike" spc="-1" dirty="0">
              <a:latin typeface="Arial"/>
            </a:endParaRPr>
          </a:p>
        </p:txBody>
      </p:sp>
      <p:sp>
        <p:nvSpPr>
          <p:cNvPr id="256" name="CustomShape 13"/>
          <p:cNvSpPr/>
          <p:nvPr/>
        </p:nvSpPr>
        <p:spPr>
          <a:xfrm>
            <a:off x="285720" y="1785932"/>
            <a:ext cx="1928826" cy="500066"/>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43560" tIns="21960" rIns="43560" bIns="21960" anchor="ctr">
            <a:noAutofit/>
          </a:bodyPr>
          <a:lstStyle/>
          <a:p>
            <a:pPr algn="ctr">
              <a:lnSpc>
                <a:spcPts val="1125"/>
              </a:lnSpc>
            </a:pPr>
            <a:r>
              <a:rPr lang="ru-RU" sz="1400" b="0" strike="noStrike" spc="-1" dirty="0">
                <a:solidFill>
                  <a:srgbClr val="000000"/>
                </a:solidFill>
                <a:latin typeface="Times New Roman"/>
              </a:rPr>
              <a:t>ОМСУ</a:t>
            </a:r>
            <a:endParaRPr lang="ru-RU" sz="1400" b="0" strike="noStrike" spc="-1" dirty="0">
              <a:latin typeface="Arial"/>
            </a:endParaRPr>
          </a:p>
          <a:p>
            <a:pPr algn="ctr">
              <a:lnSpc>
                <a:spcPts val="1125"/>
              </a:lnSpc>
            </a:pPr>
            <a:r>
              <a:rPr lang="ru-RU" sz="1400" b="0" strike="noStrike" spc="-1" dirty="0">
                <a:solidFill>
                  <a:srgbClr val="000000"/>
                </a:solidFill>
                <a:latin typeface="Times New Roman"/>
              </a:rPr>
              <a:t> Костромской </a:t>
            </a:r>
            <a:endParaRPr lang="ru-RU" sz="1400" b="0" strike="noStrike" spc="-1" dirty="0">
              <a:latin typeface="Arial"/>
            </a:endParaRPr>
          </a:p>
          <a:p>
            <a:pPr algn="ctr">
              <a:lnSpc>
                <a:spcPts val="1125"/>
              </a:lnSpc>
            </a:pPr>
            <a:r>
              <a:rPr lang="ru-RU" sz="1400" b="0" strike="noStrike" spc="-1" dirty="0">
                <a:solidFill>
                  <a:srgbClr val="000000"/>
                </a:solidFill>
                <a:latin typeface="Times New Roman"/>
              </a:rPr>
              <a:t>области</a:t>
            </a:r>
            <a:endParaRPr lang="ru-RU" sz="1400" b="0" strike="noStrike" spc="-1" dirty="0">
              <a:latin typeface="Arial"/>
            </a:endParaRPr>
          </a:p>
        </p:txBody>
      </p:sp>
      <p:sp>
        <p:nvSpPr>
          <p:cNvPr id="257" name="CustomShape 14"/>
          <p:cNvSpPr/>
          <p:nvPr/>
        </p:nvSpPr>
        <p:spPr>
          <a:xfrm>
            <a:off x="6286512" y="3500444"/>
            <a:ext cx="2071702" cy="71604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spc="-1" dirty="0" smtClean="0">
                <a:solidFill>
                  <a:srgbClr val="000000"/>
                </a:solidFill>
                <a:latin typeface="Times New Roman"/>
              </a:rPr>
              <a:t>Департамент </a:t>
            </a:r>
          </a:p>
          <a:p>
            <a:pPr algn="ctr">
              <a:lnSpc>
                <a:spcPts val="1400"/>
              </a:lnSpc>
            </a:pPr>
            <a:r>
              <a:rPr lang="ru-RU" sz="1400" spc="-1" dirty="0" smtClean="0">
                <a:solidFill>
                  <a:srgbClr val="000000"/>
                </a:solidFill>
                <a:latin typeface="Times New Roman"/>
              </a:rPr>
              <a:t>здравоохранения</a:t>
            </a:r>
            <a:endParaRPr lang="ru-RU" sz="1400" spc="-1" dirty="0" smtClean="0"/>
          </a:p>
          <a:p>
            <a:pPr algn="ctr">
              <a:lnSpc>
                <a:spcPts val="1400"/>
              </a:lnSpc>
            </a:pPr>
            <a:r>
              <a:rPr lang="ru-RU" sz="1400" spc="-1" dirty="0" smtClean="0">
                <a:solidFill>
                  <a:srgbClr val="000000"/>
                </a:solidFill>
                <a:latin typeface="Times New Roman"/>
              </a:rPr>
              <a:t>Костромской области</a:t>
            </a:r>
            <a:endParaRPr lang="ru-RU" sz="1400" spc="-1" dirty="0"/>
          </a:p>
        </p:txBody>
      </p:sp>
      <p:sp>
        <p:nvSpPr>
          <p:cNvPr id="258" name="CustomShape 15"/>
          <p:cNvSpPr/>
          <p:nvPr/>
        </p:nvSpPr>
        <p:spPr>
          <a:xfrm>
            <a:off x="4214810" y="4286262"/>
            <a:ext cx="1930320" cy="71438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b="0" strike="noStrike" spc="-1">
                <a:solidFill>
                  <a:srgbClr val="000000"/>
                </a:solidFill>
                <a:latin typeface="Times New Roman"/>
              </a:rPr>
              <a:t>Управление</a:t>
            </a:r>
            <a:endParaRPr lang="ru-RU" sz="1400" b="0" strike="noStrike" spc="-1">
              <a:latin typeface="Arial"/>
            </a:endParaRPr>
          </a:p>
          <a:p>
            <a:pPr algn="ctr">
              <a:lnSpc>
                <a:spcPts val="1400"/>
              </a:lnSpc>
            </a:pPr>
            <a:r>
              <a:rPr lang="ru-RU" sz="1400" b="0" strike="noStrike" spc="-1">
                <a:solidFill>
                  <a:srgbClr val="000000"/>
                </a:solidFill>
                <a:latin typeface="Times New Roman"/>
              </a:rPr>
              <a:t>Ростехнадзора</a:t>
            </a:r>
            <a:endParaRPr lang="ru-RU" sz="1400" b="0" strike="noStrike" spc="-1">
              <a:latin typeface="Arial"/>
            </a:endParaRPr>
          </a:p>
          <a:p>
            <a:pPr algn="ctr">
              <a:lnSpc>
                <a:spcPts val="1400"/>
              </a:lnSpc>
            </a:pPr>
            <a:r>
              <a:rPr lang="ru-RU" sz="1400" b="0" strike="noStrike" spc="-1">
                <a:solidFill>
                  <a:srgbClr val="000000"/>
                </a:solidFill>
                <a:latin typeface="Times New Roman"/>
              </a:rPr>
              <a:t>по Костромской области </a:t>
            </a:r>
            <a:endParaRPr lang="ru-RU" sz="1400" b="0" strike="noStrike" spc="-1">
              <a:latin typeface="Arial"/>
            </a:endParaRPr>
          </a:p>
        </p:txBody>
      </p:sp>
      <p:sp>
        <p:nvSpPr>
          <p:cNvPr id="259" name="CustomShape 16"/>
          <p:cNvSpPr/>
          <p:nvPr/>
        </p:nvSpPr>
        <p:spPr>
          <a:xfrm>
            <a:off x="6270720" y="4311242"/>
            <a:ext cx="2071440" cy="68868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b="0" strike="noStrike" spc="-1">
                <a:solidFill>
                  <a:srgbClr val="000000"/>
                </a:solidFill>
                <a:latin typeface="Times New Roman"/>
              </a:rPr>
              <a:t>Управление</a:t>
            </a:r>
            <a:endParaRPr lang="ru-RU" sz="1400" b="0" strike="noStrike" spc="-1">
              <a:latin typeface="Arial"/>
            </a:endParaRPr>
          </a:p>
          <a:p>
            <a:pPr algn="ctr">
              <a:lnSpc>
                <a:spcPts val="1400"/>
              </a:lnSpc>
            </a:pPr>
            <a:r>
              <a:rPr lang="ru-RU" sz="1400" b="0" strike="noStrike" spc="-1">
                <a:solidFill>
                  <a:srgbClr val="000000"/>
                </a:solidFill>
                <a:latin typeface="Times New Roman"/>
              </a:rPr>
              <a:t>Роспотребнадзора</a:t>
            </a:r>
            <a:endParaRPr lang="ru-RU" sz="1400" b="0" strike="noStrike" spc="-1">
              <a:latin typeface="Arial"/>
            </a:endParaRPr>
          </a:p>
          <a:p>
            <a:pPr algn="ctr">
              <a:lnSpc>
                <a:spcPts val="1400"/>
              </a:lnSpc>
            </a:pPr>
            <a:r>
              <a:rPr lang="ru-RU" sz="1400" b="0" strike="noStrike" spc="-1">
                <a:solidFill>
                  <a:srgbClr val="000000"/>
                </a:solidFill>
                <a:latin typeface="Times New Roman"/>
              </a:rPr>
              <a:t>по Костромской области</a:t>
            </a:r>
            <a:endParaRPr lang="ru-RU" sz="1400" b="0" strike="noStrike" spc="-1">
              <a:latin typeface="Arial"/>
            </a:endParaRPr>
          </a:p>
        </p:txBody>
      </p:sp>
      <p:sp>
        <p:nvSpPr>
          <p:cNvPr id="260" name="CustomShape 17"/>
          <p:cNvSpPr/>
          <p:nvPr/>
        </p:nvSpPr>
        <p:spPr>
          <a:xfrm>
            <a:off x="285720" y="4296482"/>
            <a:ext cx="1999800" cy="70416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b="0" strike="noStrike" spc="-1">
                <a:solidFill>
                  <a:srgbClr val="000000"/>
                </a:solidFill>
                <a:latin typeface="Times New Roman"/>
              </a:rPr>
              <a:t>Управление </a:t>
            </a:r>
            <a:endParaRPr lang="ru-RU" sz="1400" b="0" strike="noStrike" spc="-1">
              <a:latin typeface="Arial"/>
            </a:endParaRPr>
          </a:p>
          <a:p>
            <a:pPr algn="ctr">
              <a:lnSpc>
                <a:spcPts val="1400"/>
              </a:lnSpc>
            </a:pPr>
            <a:r>
              <a:rPr lang="ru-RU" sz="1400" b="0" strike="noStrike" spc="-1">
                <a:solidFill>
                  <a:srgbClr val="000000"/>
                </a:solidFill>
                <a:latin typeface="Times New Roman"/>
              </a:rPr>
              <a:t>Россельхознадзора </a:t>
            </a:r>
            <a:endParaRPr lang="ru-RU" sz="1400" b="0" strike="noStrike" spc="-1">
              <a:latin typeface="Arial"/>
            </a:endParaRPr>
          </a:p>
          <a:p>
            <a:pPr algn="ctr">
              <a:lnSpc>
                <a:spcPts val="1400"/>
              </a:lnSpc>
            </a:pPr>
            <a:r>
              <a:rPr lang="ru-RU" sz="1400" b="0" strike="noStrike" spc="-1">
                <a:solidFill>
                  <a:srgbClr val="000000"/>
                </a:solidFill>
                <a:latin typeface="Times New Roman"/>
              </a:rPr>
              <a:t>по Костромской и </a:t>
            </a:r>
            <a:endParaRPr lang="ru-RU" sz="1400" b="0" strike="noStrike" spc="-1">
              <a:latin typeface="Arial"/>
            </a:endParaRPr>
          </a:p>
          <a:p>
            <a:pPr algn="ctr">
              <a:lnSpc>
                <a:spcPts val="1400"/>
              </a:lnSpc>
            </a:pPr>
            <a:r>
              <a:rPr lang="ru-RU" sz="1400" b="0" strike="noStrike" spc="-1">
                <a:solidFill>
                  <a:srgbClr val="000000"/>
                </a:solidFill>
                <a:latin typeface="Times New Roman"/>
              </a:rPr>
              <a:t>Ивановской областям</a:t>
            </a:r>
            <a:endParaRPr lang="ru-RU" sz="1400" b="0" strike="noStrike" spc="-1">
              <a:latin typeface="Arial"/>
            </a:endParaRPr>
          </a:p>
        </p:txBody>
      </p:sp>
      <p:sp>
        <p:nvSpPr>
          <p:cNvPr id="261" name="CustomShape 18"/>
          <p:cNvSpPr/>
          <p:nvPr/>
        </p:nvSpPr>
        <p:spPr>
          <a:xfrm>
            <a:off x="6270720" y="2668202"/>
            <a:ext cx="2109240" cy="74340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b="0" strike="noStrike" spc="-1">
                <a:solidFill>
                  <a:srgbClr val="000000"/>
                </a:solidFill>
                <a:latin typeface="Times New Roman"/>
              </a:rPr>
              <a:t>Верхневолжское </a:t>
            </a:r>
            <a:endParaRPr lang="ru-RU" sz="1400" b="0" strike="noStrike" spc="-1">
              <a:latin typeface="Arial"/>
            </a:endParaRPr>
          </a:p>
          <a:p>
            <a:pPr algn="ctr">
              <a:lnSpc>
                <a:spcPts val="1400"/>
              </a:lnSpc>
            </a:pPr>
            <a:r>
              <a:rPr lang="ru-RU" sz="1400" b="0" strike="noStrike" spc="-1">
                <a:solidFill>
                  <a:srgbClr val="000000"/>
                </a:solidFill>
                <a:latin typeface="Times New Roman"/>
              </a:rPr>
              <a:t>межрегиональное</a:t>
            </a:r>
            <a:endParaRPr lang="ru-RU" sz="1400" b="0" strike="noStrike" spc="-1">
              <a:latin typeface="Arial"/>
            </a:endParaRPr>
          </a:p>
          <a:p>
            <a:pPr algn="ctr">
              <a:lnSpc>
                <a:spcPts val="1400"/>
              </a:lnSpc>
            </a:pPr>
            <a:r>
              <a:rPr lang="ru-RU" sz="1400" b="0" strike="noStrike" spc="-1">
                <a:solidFill>
                  <a:srgbClr val="000000"/>
                </a:solidFill>
                <a:latin typeface="Times New Roman"/>
              </a:rPr>
              <a:t>управление</a:t>
            </a:r>
            <a:endParaRPr lang="ru-RU" sz="1400" b="0" strike="noStrike" spc="-1">
              <a:latin typeface="Arial"/>
            </a:endParaRPr>
          </a:p>
          <a:p>
            <a:pPr algn="ctr">
              <a:lnSpc>
                <a:spcPts val="1400"/>
              </a:lnSpc>
            </a:pPr>
            <a:r>
              <a:rPr lang="ru-RU" sz="1400" b="0" strike="noStrike" spc="-1">
                <a:solidFill>
                  <a:srgbClr val="000000"/>
                </a:solidFill>
                <a:latin typeface="Times New Roman"/>
              </a:rPr>
              <a:t>Росприроднадзора</a:t>
            </a:r>
            <a:endParaRPr lang="ru-RU" sz="1400" b="0" strike="noStrike" spc="-1">
              <a:latin typeface="Arial"/>
            </a:endParaRPr>
          </a:p>
        </p:txBody>
      </p:sp>
      <p:sp>
        <p:nvSpPr>
          <p:cNvPr id="262" name="CustomShape 19"/>
          <p:cNvSpPr/>
          <p:nvPr/>
        </p:nvSpPr>
        <p:spPr>
          <a:xfrm flipH="1">
            <a:off x="2285160" y="3429006"/>
            <a:ext cx="929518" cy="881876"/>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63" name="CustomShape 20"/>
          <p:cNvSpPr/>
          <p:nvPr/>
        </p:nvSpPr>
        <p:spPr>
          <a:xfrm flipH="1" flipV="1">
            <a:off x="1285852" y="3071816"/>
            <a:ext cx="360" cy="282960"/>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65" name="CustomShape 22"/>
          <p:cNvSpPr/>
          <p:nvPr/>
        </p:nvSpPr>
        <p:spPr>
          <a:xfrm rot="5400000" flipH="1" flipV="1">
            <a:off x="4135801" y="1587779"/>
            <a:ext cx="1095302" cy="920104"/>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66" name="CustomShape 23"/>
          <p:cNvSpPr/>
          <p:nvPr/>
        </p:nvSpPr>
        <p:spPr>
          <a:xfrm flipH="1">
            <a:off x="3296760" y="3701762"/>
            <a:ext cx="891720" cy="594360"/>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67" name="CustomShape 24"/>
          <p:cNvSpPr/>
          <p:nvPr/>
        </p:nvSpPr>
        <p:spPr>
          <a:xfrm>
            <a:off x="5214942" y="3214692"/>
            <a:ext cx="1055418" cy="1096190"/>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68" name="CustomShape 25"/>
          <p:cNvSpPr/>
          <p:nvPr/>
        </p:nvSpPr>
        <p:spPr>
          <a:xfrm flipH="1" flipV="1">
            <a:off x="4253640" y="3701042"/>
            <a:ext cx="1059120" cy="590040"/>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69" name="CustomShape 26"/>
          <p:cNvSpPr/>
          <p:nvPr/>
        </p:nvSpPr>
        <p:spPr>
          <a:xfrm>
            <a:off x="6219600" y="923282"/>
            <a:ext cx="2177640" cy="1667880"/>
          </a:xfrm>
          <a:prstGeom prst="rect">
            <a:avLst/>
          </a:prstGeom>
          <a:noFill/>
          <a:ln w="12600">
            <a:solidFill>
              <a:schemeClr val="tx1"/>
            </a:solidFill>
            <a:prstDash val="dash"/>
            <a:round/>
          </a:ln>
        </p:spPr>
        <p:style>
          <a:lnRef idx="2">
            <a:schemeClr val="accent1">
              <a:shade val="50000"/>
            </a:schemeClr>
          </a:lnRef>
          <a:fillRef idx="1">
            <a:schemeClr val="accent1"/>
          </a:fillRef>
          <a:effectRef idx="0">
            <a:schemeClr val="accent1"/>
          </a:effectRef>
          <a:fontRef idx="minor"/>
        </p:style>
      </p:sp>
      <p:sp>
        <p:nvSpPr>
          <p:cNvPr id="270" name="CustomShape 27"/>
          <p:cNvSpPr/>
          <p:nvPr/>
        </p:nvSpPr>
        <p:spPr>
          <a:xfrm flipH="1">
            <a:off x="5242920" y="3040082"/>
            <a:ext cx="1027440" cy="45720"/>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71" name="CustomShape 28"/>
          <p:cNvSpPr/>
          <p:nvPr/>
        </p:nvSpPr>
        <p:spPr>
          <a:xfrm flipV="1">
            <a:off x="5254336" y="1785932"/>
            <a:ext cx="960738" cy="809668"/>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72" name="CustomShape 29"/>
          <p:cNvSpPr/>
          <p:nvPr/>
        </p:nvSpPr>
        <p:spPr>
          <a:xfrm flipH="1" flipV="1">
            <a:off x="5246160" y="3086162"/>
            <a:ext cx="1040352" cy="700034"/>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74" name="CustomShape 31"/>
          <p:cNvSpPr/>
          <p:nvPr/>
        </p:nvSpPr>
        <p:spPr>
          <a:xfrm>
            <a:off x="3198840" y="3311162"/>
            <a:ext cx="2057400" cy="370800"/>
          </a:xfrm>
          <a:prstGeom prst="rect">
            <a:avLst/>
          </a:prstGeom>
          <a:solidFill>
            <a:srgbClr val="FFCCCC">
              <a:alpha val="67000"/>
            </a:srgbClr>
          </a:solidFill>
          <a:ln w="19080">
            <a:solidFill>
              <a:srgbClr val="000000"/>
            </a:solidFill>
            <a:miter/>
          </a:ln>
          <a:scene3d>
            <a:camera prst="orthographicFront"/>
            <a:lightRig rig="threePt" dir="t"/>
          </a:scene3d>
          <a:sp3d/>
        </p:spPr>
        <p:style>
          <a:lnRef idx="0">
            <a:scrgbClr r="0" g="0" b="0"/>
          </a:lnRef>
          <a:fillRef idx="0">
            <a:scrgbClr r="0" g="0" b="0"/>
          </a:fillRef>
          <a:effectRef idx="0">
            <a:scrgbClr r="0" g="0" b="0"/>
          </a:effectRef>
          <a:fontRef idx="minor"/>
        </p:style>
        <p:txBody>
          <a:bodyPr wrap="none" lIns="31320" tIns="15480" rIns="31320" bIns="15480" anchor="ctr">
            <a:noAutofit/>
          </a:bodyPr>
          <a:lstStyle/>
          <a:p>
            <a:pPr algn="ctr">
              <a:lnSpc>
                <a:spcPts val="1049"/>
              </a:lnSpc>
            </a:pPr>
            <a:r>
              <a:rPr lang="ru-RU" sz="1400" b="0" strike="noStrike" spc="-1">
                <a:solidFill>
                  <a:srgbClr val="000000"/>
                </a:solidFill>
                <a:latin typeface="Times New Roman"/>
              </a:rPr>
              <a:t>Центр обработки вызовов </a:t>
            </a:r>
            <a:endParaRPr lang="ru-RU" sz="1400" b="0" strike="noStrike" spc="-1">
              <a:latin typeface="Arial"/>
            </a:endParaRPr>
          </a:p>
          <a:p>
            <a:pPr algn="ctr">
              <a:lnSpc>
                <a:spcPts val="1049"/>
              </a:lnSpc>
            </a:pPr>
            <a:r>
              <a:rPr lang="ru-RU" sz="1400" b="0" strike="noStrike" spc="-1">
                <a:solidFill>
                  <a:srgbClr val="000000"/>
                </a:solidFill>
                <a:latin typeface="Times New Roman"/>
              </a:rPr>
              <a:t>Системы-112</a:t>
            </a:r>
            <a:endParaRPr lang="ru-RU" sz="1400" b="0" strike="noStrike" spc="-1">
              <a:latin typeface="Arial"/>
            </a:endParaRPr>
          </a:p>
        </p:txBody>
      </p:sp>
      <p:sp>
        <p:nvSpPr>
          <p:cNvPr id="275" name="CustomShape 32"/>
          <p:cNvSpPr/>
          <p:nvPr/>
        </p:nvSpPr>
        <p:spPr>
          <a:xfrm>
            <a:off x="285720" y="3929072"/>
            <a:ext cx="2000264" cy="305304"/>
          </a:xfrm>
          <a:prstGeom prst="rect">
            <a:avLst/>
          </a:prstGeom>
          <a:solidFill>
            <a:srgbClr val="EBF6F9"/>
          </a:solidFill>
          <a:ln w="1260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43560" tIns="21960" rIns="43560" bIns="21960" anchor="ctr">
            <a:noAutofit/>
          </a:bodyPr>
          <a:lstStyle/>
          <a:p>
            <a:pPr algn="ctr">
              <a:lnSpc>
                <a:spcPts val="1400"/>
              </a:lnSpc>
            </a:pPr>
            <a:r>
              <a:rPr lang="ru-RU" sz="1400" b="0" strike="noStrike" spc="-1" dirty="0">
                <a:solidFill>
                  <a:srgbClr val="000000"/>
                </a:solidFill>
                <a:latin typeface="Times New Roman"/>
              </a:rPr>
              <a:t>Костромской </a:t>
            </a:r>
            <a:r>
              <a:rPr lang="ru-RU" sz="1400" b="0" strike="noStrike" spc="-1" dirty="0" smtClean="0">
                <a:solidFill>
                  <a:srgbClr val="000000"/>
                </a:solidFill>
                <a:latin typeface="Times New Roman"/>
              </a:rPr>
              <a:t>ЦГМС</a:t>
            </a:r>
            <a:endParaRPr lang="ru-RU" sz="1400" b="0" strike="noStrike" spc="-1" dirty="0">
              <a:latin typeface="Arial"/>
            </a:endParaRPr>
          </a:p>
        </p:txBody>
      </p:sp>
      <p:sp>
        <p:nvSpPr>
          <p:cNvPr id="276" name="CustomShape 33"/>
          <p:cNvSpPr/>
          <p:nvPr/>
        </p:nvSpPr>
        <p:spPr>
          <a:xfrm rot="10800000">
            <a:off x="2214546" y="1643056"/>
            <a:ext cx="1071570" cy="928694"/>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277" name="CustomShape 34"/>
          <p:cNvSpPr/>
          <p:nvPr/>
        </p:nvSpPr>
        <p:spPr>
          <a:xfrm>
            <a:off x="6318600" y="967562"/>
            <a:ext cx="2016000" cy="25452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001"/>
              </a:lnSpc>
            </a:pPr>
            <a:r>
              <a:rPr lang="ru-RU" sz="1050" b="1" strike="noStrike" spc="-1">
                <a:solidFill>
                  <a:srgbClr val="000000"/>
                </a:solidFill>
                <a:latin typeface="Times New Roman"/>
              </a:rPr>
              <a:t>ГУ МЧС России по</a:t>
            </a:r>
            <a:endParaRPr lang="ru-RU" sz="1050" b="0" strike="noStrike" spc="-1">
              <a:latin typeface="Arial"/>
            </a:endParaRPr>
          </a:p>
          <a:p>
            <a:pPr algn="ctr">
              <a:lnSpc>
                <a:spcPts val="1001"/>
              </a:lnSpc>
            </a:pPr>
            <a:r>
              <a:rPr lang="ru-RU" sz="1050" b="1" strike="noStrike" spc="-1">
                <a:solidFill>
                  <a:srgbClr val="000000"/>
                </a:solidFill>
                <a:latin typeface="Times New Roman"/>
              </a:rPr>
              <a:t>Кировской области</a:t>
            </a:r>
            <a:endParaRPr lang="ru-RU" sz="1050" b="0" strike="noStrike" spc="-1">
              <a:latin typeface="Arial"/>
            </a:endParaRPr>
          </a:p>
        </p:txBody>
      </p:sp>
      <p:sp>
        <p:nvSpPr>
          <p:cNvPr id="278" name="CustomShape 35"/>
          <p:cNvSpPr/>
          <p:nvPr/>
        </p:nvSpPr>
        <p:spPr>
          <a:xfrm>
            <a:off x="6310680" y="1294082"/>
            <a:ext cx="2016000" cy="25452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001"/>
              </a:lnSpc>
            </a:pPr>
            <a:r>
              <a:rPr lang="ru-RU" sz="1050" b="1" strike="noStrike" spc="-1" dirty="0">
                <a:solidFill>
                  <a:srgbClr val="000000"/>
                </a:solidFill>
                <a:latin typeface="Times New Roman"/>
              </a:rPr>
              <a:t>ГУ МЧС России по</a:t>
            </a:r>
            <a:endParaRPr lang="ru-RU" sz="1050" b="0" strike="noStrike" spc="-1" dirty="0">
              <a:latin typeface="Arial"/>
            </a:endParaRPr>
          </a:p>
          <a:p>
            <a:pPr algn="ctr">
              <a:lnSpc>
                <a:spcPts val="1001"/>
              </a:lnSpc>
            </a:pPr>
            <a:r>
              <a:rPr lang="ru-RU" sz="1050" b="1" strike="noStrike" spc="-1" dirty="0">
                <a:solidFill>
                  <a:srgbClr val="000000"/>
                </a:solidFill>
                <a:latin typeface="Times New Roman"/>
              </a:rPr>
              <a:t>Нижегородской области</a:t>
            </a:r>
            <a:endParaRPr lang="ru-RU" sz="1050" b="0" strike="noStrike" spc="-1" dirty="0">
              <a:latin typeface="Arial"/>
            </a:endParaRPr>
          </a:p>
        </p:txBody>
      </p:sp>
      <p:sp>
        <p:nvSpPr>
          <p:cNvPr id="279" name="CustomShape 36"/>
          <p:cNvSpPr/>
          <p:nvPr/>
        </p:nvSpPr>
        <p:spPr>
          <a:xfrm>
            <a:off x="6302760" y="1615922"/>
            <a:ext cx="2016000" cy="25452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001"/>
              </a:lnSpc>
            </a:pPr>
            <a:r>
              <a:rPr lang="ru-RU" sz="1050" b="1" strike="noStrike" spc="-1">
                <a:solidFill>
                  <a:srgbClr val="000000"/>
                </a:solidFill>
                <a:latin typeface="Times New Roman"/>
              </a:rPr>
              <a:t>ГУ МЧС России по</a:t>
            </a:r>
            <a:endParaRPr lang="ru-RU" sz="1050" b="0" strike="noStrike" spc="-1">
              <a:latin typeface="Arial"/>
            </a:endParaRPr>
          </a:p>
          <a:p>
            <a:pPr algn="ctr">
              <a:lnSpc>
                <a:spcPts val="1001"/>
              </a:lnSpc>
            </a:pPr>
            <a:r>
              <a:rPr lang="ru-RU" sz="1050" b="1" strike="noStrike" spc="-1">
                <a:solidFill>
                  <a:srgbClr val="000000"/>
                </a:solidFill>
                <a:latin typeface="Times New Roman"/>
              </a:rPr>
              <a:t>Ярославской области</a:t>
            </a:r>
            <a:endParaRPr lang="ru-RU" sz="1050" b="0" strike="noStrike" spc="-1">
              <a:latin typeface="Arial"/>
            </a:endParaRPr>
          </a:p>
        </p:txBody>
      </p:sp>
      <p:sp>
        <p:nvSpPr>
          <p:cNvPr id="280" name="CustomShape 37"/>
          <p:cNvSpPr/>
          <p:nvPr/>
        </p:nvSpPr>
        <p:spPr>
          <a:xfrm>
            <a:off x="6310680" y="1945322"/>
            <a:ext cx="2016000" cy="25452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001"/>
              </a:lnSpc>
            </a:pPr>
            <a:r>
              <a:rPr lang="ru-RU" sz="1050" b="1" strike="noStrike" spc="-1">
                <a:solidFill>
                  <a:srgbClr val="000000"/>
                </a:solidFill>
                <a:latin typeface="Times New Roman"/>
              </a:rPr>
              <a:t>ГУ МЧС России по</a:t>
            </a:r>
            <a:endParaRPr lang="ru-RU" sz="1050" b="0" strike="noStrike" spc="-1">
              <a:latin typeface="Arial"/>
            </a:endParaRPr>
          </a:p>
          <a:p>
            <a:pPr algn="ctr">
              <a:lnSpc>
                <a:spcPts val="1001"/>
              </a:lnSpc>
            </a:pPr>
            <a:r>
              <a:rPr lang="ru-RU" sz="1050" b="1" strike="noStrike" spc="-1">
                <a:solidFill>
                  <a:srgbClr val="000000"/>
                </a:solidFill>
                <a:latin typeface="Times New Roman"/>
              </a:rPr>
              <a:t>Ивановской области</a:t>
            </a:r>
            <a:endParaRPr lang="ru-RU" sz="1050" b="0" strike="noStrike" spc="-1">
              <a:latin typeface="Arial"/>
            </a:endParaRPr>
          </a:p>
        </p:txBody>
      </p:sp>
      <p:sp>
        <p:nvSpPr>
          <p:cNvPr id="281" name="CustomShape 38"/>
          <p:cNvSpPr/>
          <p:nvPr/>
        </p:nvSpPr>
        <p:spPr>
          <a:xfrm>
            <a:off x="6302760" y="2264282"/>
            <a:ext cx="2016000" cy="254520"/>
          </a:xfrm>
          <a:prstGeom prst="rect">
            <a:avLst/>
          </a:prstGeom>
          <a:solidFill>
            <a:schemeClr val="accent1">
              <a:lumMod val="20000"/>
              <a:lumOff val="80000"/>
            </a:schemeClr>
          </a:solidFill>
          <a:ln>
            <a:noFill/>
          </a:ln>
        </p:spPr>
        <p:style>
          <a:lnRef idx="0">
            <a:scrgbClr r="0" g="0" b="0"/>
          </a:lnRef>
          <a:fillRef idx="0">
            <a:scrgbClr r="0" g="0" b="0"/>
          </a:fillRef>
          <a:effectRef idx="0">
            <a:scrgbClr r="0" g="0" b="0"/>
          </a:effectRef>
          <a:fontRef idx="minor"/>
        </p:style>
        <p:txBody>
          <a:bodyPr lIns="0" tIns="0" rIns="0" bIns="0">
            <a:spAutoFit/>
          </a:bodyPr>
          <a:lstStyle/>
          <a:p>
            <a:pPr algn="ctr">
              <a:lnSpc>
                <a:spcPts val="1001"/>
              </a:lnSpc>
            </a:pPr>
            <a:r>
              <a:rPr lang="ru-RU" sz="1050" b="1" strike="noStrike" spc="-1">
                <a:solidFill>
                  <a:srgbClr val="000000"/>
                </a:solidFill>
                <a:latin typeface="Times New Roman"/>
              </a:rPr>
              <a:t>ГУ МЧС России по</a:t>
            </a:r>
            <a:endParaRPr lang="ru-RU" sz="1050" b="0" strike="noStrike" spc="-1">
              <a:latin typeface="Arial"/>
            </a:endParaRPr>
          </a:p>
          <a:p>
            <a:pPr algn="ctr">
              <a:lnSpc>
                <a:spcPts val="1001"/>
              </a:lnSpc>
            </a:pPr>
            <a:r>
              <a:rPr lang="ru-RU" sz="1050" b="1" strike="noStrike" spc="-1">
                <a:solidFill>
                  <a:srgbClr val="000000"/>
                </a:solidFill>
                <a:latin typeface="Times New Roman"/>
              </a:rPr>
              <a:t>Вологодской области</a:t>
            </a:r>
            <a:endParaRPr lang="ru-RU" sz="1050" b="0" strike="noStrike" spc="-1">
              <a:latin typeface="Arial"/>
            </a:endParaRPr>
          </a:p>
        </p:txBody>
      </p:sp>
      <p:grpSp>
        <p:nvGrpSpPr>
          <p:cNvPr id="52" name="Группа 51"/>
          <p:cNvGrpSpPr/>
          <p:nvPr/>
        </p:nvGrpSpPr>
        <p:grpSpPr>
          <a:xfrm>
            <a:off x="4143372" y="1000114"/>
            <a:ext cx="2083320" cy="514800"/>
            <a:chOff x="6342000" y="3670442"/>
            <a:chExt cx="2083320" cy="514800"/>
          </a:xfrm>
        </p:grpSpPr>
        <p:sp>
          <p:nvSpPr>
            <p:cNvPr id="244" name="CustomShape 1"/>
            <p:cNvSpPr/>
            <p:nvPr/>
          </p:nvSpPr>
          <p:spPr>
            <a:xfrm>
              <a:off x="6472320" y="3846482"/>
              <a:ext cx="1953000" cy="33876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sp>
        <p:sp>
          <p:nvSpPr>
            <p:cNvPr id="245" name="CustomShape 2"/>
            <p:cNvSpPr/>
            <p:nvPr/>
          </p:nvSpPr>
          <p:spPr>
            <a:xfrm>
              <a:off x="6412920" y="3753602"/>
              <a:ext cx="1953000" cy="39060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sp>
        <p:sp>
          <p:nvSpPr>
            <p:cNvPr id="282" name="CustomShape 39"/>
            <p:cNvSpPr/>
            <p:nvPr/>
          </p:nvSpPr>
          <p:spPr>
            <a:xfrm>
              <a:off x="6342000" y="3670442"/>
              <a:ext cx="1953000" cy="41724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43560" tIns="21960" rIns="43560" bIns="21960" anchor="ctr">
              <a:noAutofit/>
            </a:bodyPr>
            <a:lstStyle/>
            <a:p>
              <a:pPr algn="ctr">
                <a:lnSpc>
                  <a:spcPts val="1400"/>
                </a:lnSpc>
              </a:pPr>
              <a:r>
                <a:rPr lang="ru-RU" sz="1400" b="0" strike="noStrike" spc="-1" dirty="0">
                  <a:solidFill>
                    <a:srgbClr val="000000"/>
                  </a:solidFill>
                  <a:latin typeface="Times New Roman"/>
                </a:rPr>
                <a:t>Пожарно-спасательные</a:t>
              </a:r>
              <a:endParaRPr lang="ru-RU" sz="1400" b="0" strike="noStrike" spc="-1" dirty="0">
                <a:latin typeface="Arial"/>
              </a:endParaRPr>
            </a:p>
            <a:p>
              <a:pPr algn="ctr">
                <a:lnSpc>
                  <a:spcPts val="1400"/>
                </a:lnSpc>
              </a:pPr>
              <a:r>
                <a:rPr lang="ru-RU" sz="1400" b="0" strike="noStrike" spc="-1" dirty="0">
                  <a:solidFill>
                    <a:srgbClr val="000000"/>
                  </a:solidFill>
                  <a:latin typeface="Times New Roman"/>
                </a:rPr>
                <a:t>гарнизоны</a:t>
              </a:r>
              <a:endParaRPr lang="ru-RU" sz="1400" b="0" strike="noStrike" spc="-1" dirty="0">
                <a:latin typeface="Arial"/>
              </a:endParaRPr>
            </a:p>
          </p:txBody>
        </p:sp>
      </p:grpSp>
      <p:sp>
        <p:nvSpPr>
          <p:cNvPr id="283" name="CustomShape 40"/>
          <p:cNvSpPr/>
          <p:nvPr/>
        </p:nvSpPr>
        <p:spPr>
          <a:xfrm>
            <a:off x="8659800" y="468180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27</a:t>
            </a:r>
            <a:endParaRPr lang="ru-RU" sz="1400" b="0" strike="noStrike" spc="-1" dirty="0">
              <a:latin typeface="Arial"/>
            </a:endParaRPr>
          </a:p>
        </p:txBody>
      </p:sp>
      <p:sp>
        <p:nvSpPr>
          <p:cNvPr id="284" name="CustomShape 41"/>
          <p:cNvSpPr/>
          <p:nvPr/>
        </p:nvSpPr>
        <p:spPr>
          <a:xfrm>
            <a:off x="8678160" y="467532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43" name="Рисунок 1070"/>
          <p:cNvPicPr>
            <a:picLocks noChangeAspect="1" noChangeArrowheads="1"/>
          </p:cNvPicPr>
          <p:nvPr/>
        </p:nvPicPr>
        <p:blipFill>
          <a:blip r:embed="rId2"/>
          <a:srcRect/>
          <a:stretch>
            <a:fillRect/>
          </a:stretch>
        </p:blipFill>
        <p:spPr bwMode="auto">
          <a:xfrm>
            <a:off x="50801" y="63501"/>
            <a:ext cx="977899" cy="904390"/>
          </a:xfrm>
          <a:prstGeom prst="rect">
            <a:avLst/>
          </a:prstGeom>
          <a:noFill/>
          <a:ln w="9525">
            <a:noFill/>
            <a:miter lim="800000"/>
            <a:headEnd/>
            <a:tailEnd/>
          </a:ln>
        </p:spPr>
      </p:pic>
      <p:sp>
        <p:nvSpPr>
          <p:cNvPr id="44" name="CustomShape 14"/>
          <p:cNvSpPr/>
          <p:nvPr/>
        </p:nvSpPr>
        <p:spPr>
          <a:xfrm>
            <a:off x="2285984" y="928676"/>
            <a:ext cx="1785950" cy="716040"/>
          </a:xfrm>
          <a:prstGeom prst="rect">
            <a:avLst/>
          </a:prstGeom>
          <a:solidFill>
            <a:srgbClr val="EBF6F9"/>
          </a:solidFill>
          <a:ln w="648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0" tIns="0" rIns="0" bIns="0" anchor="ctr">
            <a:noAutofit/>
          </a:bodyPr>
          <a:lstStyle/>
          <a:p>
            <a:pPr algn="ctr">
              <a:lnSpc>
                <a:spcPts val="1400"/>
              </a:lnSpc>
            </a:pPr>
            <a:r>
              <a:rPr lang="ru-RU" sz="1400" spc="-1" dirty="0" smtClean="0">
                <a:solidFill>
                  <a:srgbClr val="000000"/>
                </a:solidFill>
                <a:latin typeface="Times New Roman"/>
              </a:rPr>
              <a:t>О</a:t>
            </a:r>
            <a:r>
              <a:rPr lang="ru-RU" sz="1400" b="0" strike="noStrike" spc="-1" dirty="0" smtClean="0">
                <a:solidFill>
                  <a:srgbClr val="000000"/>
                </a:solidFill>
                <a:latin typeface="Times New Roman"/>
              </a:rPr>
              <a:t>Д Администрации </a:t>
            </a:r>
          </a:p>
          <a:p>
            <a:pPr algn="ctr">
              <a:lnSpc>
                <a:spcPts val="1400"/>
              </a:lnSpc>
            </a:pPr>
            <a:r>
              <a:rPr lang="ru-RU" sz="1400" b="0" strike="noStrike" spc="-1" dirty="0" smtClean="0">
                <a:solidFill>
                  <a:srgbClr val="000000"/>
                </a:solidFill>
                <a:latin typeface="Times New Roman"/>
              </a:rPr>
              <a:t>Костромской области</a:t>
            </a:r>
            <a:endParaRPr lang="ru-RU" sz="1100" b="0" strike="noStrike" spc="-1" dirty="0">
              <a:latin typeface="Arial"/>
            </a:endParaRPr>
          </a:p>
        </p:txBody>
      </p:sp>
      <p:pic>
        <p:nvPicPr>
          <p:cNvPr id="46" name="Picture 41" descr="флаг МЧС4"/>
          <p:cNvPicPr>
            <a:picLocks noChangeAspect="1" noChangeArrowheads="1"/>
          </p:cNvPicPr>
          <p:nvPr/>
        </p:nvPicPr>
        <p:blipFill>
          <a:blip r:embed="rId3" cstate="print"/>
          <a:srcRect/>
          <a:stretch>
            <a:fillRect/>
          </a:stretch>
        </p:blipFill>
        <p:spPr bwMode="auto">
          <a:xfrm>
            <a:off x="7880351" y="0"/>
            <a:ext cx="1263649" cy="911988"/>
          </a:xfrm>
          <a:prstGeom prst="rect">
            <a:avLst/>
          </a:prstGeom>
          <a:noFill/>
          <a:ln w="9525">
            <a:noFill/>
            <a:miter lim="800000"/>
            <a:headEnd/>
            <a:tailEnd/>
          </a:ln>
        </p:spPr>
      </p:pic>
      <p:sp>
        <p:nvSpPr>
          <p:cNvPr id="47" name="CustomShape 7"/>
          <p:cNvSpPr/>
          <p:nvPr/>
        </p:nvSpPr>
        <p:spPr>
          <a:xfrm>
            <a:off x="2357422" y="4286262"/>
            <a:ext cx="1785950" cy="703238"/>
          </a:xfrm>
          <a:prstGeom prst="rect">
            <a:avLst/>
          </a:prstGeom>
          <a:solidFill>
            <a:srgbClr val="EBF6F9"/>
          </a:solidFill>
          <a:ln w="12600">
            <a:solidFill>
              <a:schemeClr val="tx1"/>
            </a:solidFill>
            <a:miter/>
          </a:ln>
          <a:scene3d>
            <a:camera prst="orthographicFront"/>
            <a:lightRig rig="threePt" dir="t"/>
          </a:scene3d>
          <a:sp3d>
            <a:bevelT w="63500" h="63500"/>
            <a:bevelB w="63500" h="63500"/>
          </a:sp3d>
        </p:spPr>
        <p:style>
          <a:lnRef idx="0">
            <a:scrgbClr r="0" g="0" b="0"/>
          </a:lnRef>
          <a:fillRef idx="0">
            <a:scrgbClr r="0" g="0" b="0"/>
          </a:fillRef>
          <a:effectRef idx="0">
            <a:scrgbClr r="0" g="0" b="0"/>
          </a:effectRef>
          <a:fontRef idx="minor"/>
        </p:style>
        <p:txBody>
          <a:bodyPr wrap="none" lIns="43560" tIns="21960" rIns="43560" bIns="21960" anchor="ctr">
            <a:noAutofit/>
          </a:bodyPr>
          <a:lstStyle/>
          <a:p>
            <a:pPr algn="ctr">
              <a:lnSpc>
                <a:spcPts val="1400"/>
              </a:lnSpc>
            </a:pPr>
            <a:r>
              <a:rPr lang="ru-RU" sz="1400" b="0" strike="noStrike" spc="-1" dirty="0">
                <a:solidFill>
                  <a:srgbClr val="000000"/>
                </a:solidFill>
                <a:latin typeface="Times New Roman"/>
              </a:rPr>
              <a:t>Департамент </a:t>
            </a:r>
            <a:endParaRPr lang="ru-RU" sz="1400" b="0" strike="noStrike" spc="-1" dirty="0" smtClean="0">
              <a:solidFill>
                <a:srgbClr val="000000"/>
              </a:solidFill>
              <a:latin typeface="Times New Roman"/>
            </a:endParaRPr>
          </a:p>
          <a:p>
            <a:pPr algn="ctr">
              <a:lnSpc>
                <a:spcPts val="1400"/>
              </a:lnSpc>
            </a:pPr>
            <a:r>
              <a:rPr lang="ru-RU" sz="1400" b="0" strike="noStrike" spc="-1" dirty="0" smtClean="0">
                <a:solidFill>
                  <a:srgbClr val="000000"/>
                </a:solidFill>
                <a:latin typeface="Times New Roman"/>
              </a:rPr>
              <a:t>региональной </a:t>
            </a:r>
          </a:p>
          <a:p>
            <a:pPr algn="ctr">
              <a:lnSpc>
                <a:spcPts val="1400"/>
              </a:lnSpc>
            </a:pPr>
            <a:r>
              <a:rPr lang="ru-RU" sz="1400" b="0" strike="noStrike" spc="-1" dirty="0" smtClean="0">
                <a:solidFill>
                  <a:srgbClr val="000000"/>
                </a:solidFill>
                <a:latin typeface="Times New Roman"/>
              </a:rPr>
              <a:t>безопасности</a:t>
            </a:r>
            <a:endParaRPr lang="ru-RU" sz="1400" b="0" strike="noStrike" spc="-1" dirty="0">
              <a:latin typeface="Arial"/>
            </a:endParaRPr>
          </a:p>
          <a:p>
            <a:pPr algn="ctr">
              <a:lnSpc>
                <a:spcPts val="1400"/>
              </a:lnSpc>
            </a:pPr>
            <a:r>
              <a:rPr lang="ru-RU" sz="1400" b="0" strike="noStrike" spc="-1" dirty="0">
                <a:solidFill>
                  <a:srgbClr val="000000"/>
                </a:solidFill>
                <a:latin typeface="Times New Roman"/>
              </a:rPr>
              <a:t>Костромской области</a:t>
            </a:r>
            <a:endParaRPr lang="ru-RU" sz="1400" b="0" strike="noStrike" spc="-1" dirty="0">
              <a:latin typeface="Arial"/>
            </a:endParaRPr>
          </a:p>
        </p:txBody>
      </p:sp>
      <p:sp>
        <p:nvSpPr>
          <p:cNvPr id="48" name="CustomShape 33"/>
          <p:cNvSpPr/>
          <p:nvPr/>
        </p:nvSpPr>
        <p:spPr>
          <a:xfrm rot="10800000">
            <a:off x="3214678" y="1643056"/>
            <a:ext cx="785818" cy="928694"/>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49" name="CustomShape 21"/>
          <p:cNvSpPr/>
          <p:nvPr/>
        </p:nvSpPr>
        <p:spPr>
          <a:xfrm flipH="1" flipV="1">
            <a:off x="2214546" y="2071684"/>
            <a:ext cx="1000132" cy="642942"/>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50" name="CustomShape 21"/>
          <p:cNvSpPr/>
          <p:nvPr/>
        </p:nvSpPr>
        <p:spPr>
          <a:xfrm flipH="1" flipV="1">
            <a:off x="2214546" y="2740344"/>
            <a:ext cx="1000132" cy="45719"/>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
        <p:nvSpPr>
          <p:cNvPr id="51" name="CustomShape 19"/>
          <p:cNvSpPr/>
          <p:nvPr/>
        </p:nvSpPr>
        <p:spPr>
          <a:xfrm flipH="1">
            <a:off x="2285984" y="3143254"/>
            <a:ext cx="928694" cy="953314"/>
          </a:xfrm>
          <a:custGeom>
            <a:avLst/>
            <a:gdLst/>
            <a:ahLst/>
            <a:cxnLst/>
            <a:rect l="l" t="t" r="r" b="b"/>
            <a:pathLst>
              <a:path w="21600" h="21600">
                <a:moveTo>
                  <a:pt x="0" y="0"/>
                </a:moveTo>
                <a:lnTo>
                  <a:pt x="21600" y="21600"/>
                </a:lnTo>
              </a:path>
            </a:pathLst>
          </a:custGeom>
          <a:noFill/>
          <a:ln w="34920">
            <a:solidFill>
              <a:srgbClr val="FF0000"/>
            </a:solidFill>
            <a:round/>
            <a:headEnd type="stealth" w="med" len="med"/>
            <a:tailEnd type="stealth" w="med" len="med"/>
          </a:ln>
        </p:spPr>
        <p:style>
          <a:lnRef idx="1">
            <a:schemeClr val="accent1"/>
          </a:lnRef>
          <a:fillRef idx="0">
            <a:schemeClr val="accent1"/>
          </a:fillRef>
          <a:effectRef idx="0">
            <a:schemeClr val="accent1"/>
          </a:effectRef>
          <a:fontRef idx="minor"/>
        </p:style>
      </p:sp>
    </p:spTree>
    <p:extLst>
      <p:ext uri="{BB962C8B-B14F-4D97-AF65-F5344CB8AC3E}">
        <p14:creationId xmlns:p14="http://schemas.microsoft.com/office/powerpoint/2010/main" val="4100224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 name="CustomShape 1"/>
          <p:cNvSpPr/>
          <p:nvPr/>
        </p:nvSpPr>
        <p:spPr>
          <a:xfrm>
            <a:off x="0" y="0"/>
            <a:ext cx="9143640" cy="674280"/>
          </a:xfrm>
          <a:prstGeom prst="rect">
            <a:avLst/>
          </a:prstGeom>
          <a:noFill/>
          <a:ln w="9360">
            <a:noFill/>
          </a:ln>
        </p:spPr>
        <p:style>
          <a:lnRef idx="0">
            <a:scrgbClr r="0" g="0" b="0"/>
          </a:lnRef>
          <a:fillRef idx="0">
            <a:scrgbClr r="0" g="0" b="0"/>
          </a:fillRef>
          <a:effectRef idx="0">
            <a:scrgbClr r="0" g="0" b="0"/>
          </a:effectRef>
          <a:fontRef idx="minor"/>
        </p:style>
      </p:sp>
      <p:sp>
        <p:nvSpPr>
          <p:cNvPr id="336" name="CustomShape 2"/>
          <p:cNvSpPr/>
          <p:nvPr/>
        </p:nvSpPr>
        <p:spPr>
          <a:xfrm>
            <a:off x="928662" y="281357"/>
            <a:ext cx="7361216" cy="367878"/>
          </a:xfrm>
          <a:prstGeom prst="rect">
            <a:avLst/>
          </a:prstGeom>
          <a:noFill/>
          <a:ln w="9360">
            <a:noFill/>
          </a:ln>
        </p:spPr>
        <p:style>
          <a:lnRef idx="0">
            <a:scrgbClr r="0" g="0" b="0"/>
          </a:lnRef>
          <a:fillRef idx="0">
            <a:scrgbClr r="0" g="0" b="0"/>
          </a:fillRef>
          <a:effectRef idx="0">
            <a:scrgbClr r="0" g="0" b="0"/>
          </a:effectRef>
          <a:fontRef idx="minor"/>
        </p:style>
        <p:txBody>
          <a:bodyPr wrap="square" lIns="90000" tIns="45000" rIns="90000" bIns="45000" anchor="ctr">
            <a:spAutoFit/>
          </a:bodyPr>
          <a:lstStyle/>
          <a:p>
            <a:pPr algn="ctr">
              <a:lnSpc>
                <a:spcPct val="100000"/>
              </a:lnSpc>
            </a:pPr>
            <a:r>
              <a:rPr lang="ru-RU" b="1" spc="-1" dirty="0" smtClean="0">
                <a:solidFill>
                  <a:srgbClr val="000000"/>
                </a:solidFill>
                <a:latin typeface="Times New Roman"/>
              </a:rPr>
              <a:t>ПРОЕКТ ПРОТОКОЛЬНЫХ ПОРУЧЕНИЙ</a:t>
            </a:r>
            <a:endParaRPr lang="ru-RU" sz="1800" b="0" strike="noStrike" spc="-1" dirty="0">
              <a:latin typeface="Arial"/>
            </a:endParaRPr>
          </a:p>
        </p:txBody>
      </p:sp>
      <p:sp>
        <p:nvSpPr>
          <p:cNvPr id="337" name="CustomShape 3"/>
          <p:cNvSpPr/>
          <p:nvPr/>
        </p:nvSpPr>
        <p:spPr>
          <a:xfrm>
            <a:off x="500034" y="928676"/>
            <a:ext cx="8179560" cy="3813810"/>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lIns="68400" tIns="0" rIns="68400" bIns="0">
            <a:spAutoFit/>
          </a:bodyPr>
          <a:lstStyle/>
          <a:p>
            <a:pPr algn="just">
              <a:lnSpc>
                <a:spcPct val="100000"/>
              </a:lnSpc>
            </a:pPr>
            <a:r>
              <a:rPr lang="ru-RU" sz="1400" b="1" u="sng" strike="noStrike" spc="-1" dirty="0">
                <a:solidFill>
                  <a:srgbClr val="000000"/>
                </a:solidFill>
                <a:uFillTx/>
                <a:latin typeface="Times New Roman"/>
              </a:rPr>
              <a:t>Департаменту лесного хозяйства Костромской области обеспечить:</a:t>
            </a:r>
            <a:endParaRPr lang="ru-RU" sz="1400" b="0" strike="noStrike" spc="-1" dirty="0">
              <a:latin typeface="Arial"/>
            </a:endParaRPr>
          </a:p>
          <a:p>
            <a:pPr marL="180975" indent="-180975" algn="just">
              <a:lnSpc>
                <a:spcPct val="100000"/>
              </a:lnSpc>
            </a:pPr>
            <a:r>
              <a:rPr lang="ru-RU" sz="1400" b="0" strike="noStrike" spc="-1" dirty="0">
                <a:solidFill>
                  <a:srgbClr val="000000"/>
                </a:solidFill>
                <a:latin typeface="Times New Roman"/>
              </a:rPr>
              <a:t>- </a:t>
            </a:r>
            <a:r>
              <a:rPr lang="ru-RU" sz="1400" b="0" strike="noStrike" spc="-1" dirty="0" smtClean="0">
                <a:solidFill>
                  <a:srgbClr val="000000"/>
                </a:solidFill>
                <a:latin typeface="Times New Roman"/>
              </a:rPr>
              <a:t> реализацию </a:t>
            </a:r>
            <a:r>
              <a:rPr lang="ru-RU" sz="1400" b="0" strike="noStrike" spc="-1" dirty="0">
                <a:solidFill>
                  <a:srgbClr val="000000"/>
                </a:solidFill>
                <a:latin typeface="Times New Roman"/>
              </a:rPr>
              <a:t>в установленном порядке сводного плана тушения лесных пожаров на территории Костромской области на период 2021 года, в части ликвидации возгораний в первые сутки со времени их обнаружения;</a:t>
            </a:r>
            <a:endParaRPr lang="ru-RU" sz="1400" b="0" strike="noStrike" spc="-1" dirty="0">
              <a:latin typeface="Arial"/>
            </a:endParaRPr>
          </a:p>
          <a:p>
            <a:pPr marL="180975" indent="-180975" algn="just">
              <a:lnSpc>
                <a:spcPct val="100000"/>
              </a:lnSpc>
              <a:buClr>
                <a:srgbClr val="000000"/>
              </a:buClr>
              <a:buFont typeface="StarSymbol"/>
              <a:buChar char="-"/>
            </a:pPr>
            <a:r>
              <a:rPr lang="ru-RU" sz="1400" b="0" strike="noStrike" spc="-1" dirty="0">
                <a:solidFill>
                  <a:srgbClr val="000000"/>
                </a:solidFill>
                <a:latin typeface="Times New Roman"/>
              </a:rPr>
              <a:t>мониторинг пожарной обстановки в лесах, включая спутниковый мониторинг по данным информационной системы дистанционного мониторинга Федерального агентства лесного хозяйства, собственных информационных систем, а также с использованием авиационной и беспилотной техники в течение пожароопасного </a:t>
            </a:r>
            <a:r>
              <a:rPr lang="ru-RU" sz="1400" b="0" strike="noStrike" spc="-1" dirty="0" smtClean="0">
                <a:solidFill>
                  <a:srgbClr val="000000"/>
                </a:solidFill>
                <a:latin typeface="Times New Roman"/>
              </a:rPr>
              <a:t>сезона</a:t>
            </a:r>
            <a:r>
              <a:rPr lang="ru-RU" sz="1400" b="0" strike="noStrike" spc="-1" dirty="0">
                <a:solidFill>
                  <a:srgbClr val="000000"/>
                </a:solidFill>
                <a:latin typeface="Times New Roman"/>
              </a:rPr>
              <a:t>; </a:t>
            </a:r>
            <a:endParaRPr lang="ru-RU" sz="1400" b="0" strike="noStrike" spc="-1" dirty="0">
              <a:latin typeface="Arial"/>
            </a:endParaRPr>
          </a:p>
          <a:p>
            <a:pPr marL="180975" indent="-180975" algn="just">
              <a:lnSpc>
                <a:spcPct val="100000"/>
              </a:lnSpc>
              <a:buClr>
                <a:srgbClr val="000000"/>
              </a:buClr>
              <a:buFont typeface="StarSymbol"/>
              <a:buChar char="-"/>
            </a:pPr>
            <a:r>
              <a:rPr lang="ru-RU" sz="1400" b="0" strike="noStrike" spc="-1" dirty="0">
                <a:solidFill>
                  <a:srgbClr val="000000"/>
                </a:solidFill>
                <a:latin typeface="Times New Roman"/>
              </a:rPr>
              <a:t>организовать проведение совместных пожарно-тактических учений </a:t>
            </a:r>
            <a:r>
              <a:rPr lang="ru-RU" sz="1400" b="0" strike="noStrike" spc="-1" dirty="0" smtClean="0">
                <a:solidFill>
                  <a:srgbClr val="000000"/>
                </a:solidFill>
                <a:latin typeface="Times New Roman"/>
              </a:rPr>
              <a:t>с Главным управлением </a:t>
            </a:r>
            <a:r>
              <a:rPr lang="ru-RU" sz="1400" b="0" strike="noStrike" spc="-1" dirty="0">
                <a:solidFill>
                  <a:srgbClr val="000000"/>
                </a:solidFill>
                <a:latin typeface="Times New Roman"/>
              </a:rPr>
              <a:t>МЧС России по Костромской области при возникновении лестных и ландшафтных пожаров на землях лестного фонда; </a:t>
            </a:r>
            <a:endParaRPr lang="ru-RU" sz="1400" b="0" strike="noStrike" spc="-1" dirty="0">
              <a:latin typeface="Arial"/>
            </a:endParaRPr>
          </a:p>
          <a:p>
            <a:pPr marL="180975" indent="-180975" algn="just">
              <a:lnSpc>
                <a:spcPct val="100000"/>
              </a:lnSpc>
              <a:buClr>
                <a:srgbClr val="000000"/>
              </a:buClr>
              <a:buFont typeface="StarSymbol"/>
              <a:buChar char="-"/>
            </a:pPr>
            <a:r>
              <a:rPr lang="ru-RU" sz="1400" b="0" strike="noStrike" spc="-1" dirty="0">
                <a:solidFill>
                  <a:srgbClr val="000000"/>
                </a:solidFill>
                <a:latin typeface="Times New Roman"/>
              </a:rPr>
              <a:t>закупку дополнительного количества видеокамер с целью расширения сети видеонаблюдения за лесным фондом</a:t>
            </a:r>
            <a:endParaRPr lang="ru-RU" sz="1400" b="0" strike="noStrike" spc="-1" dirty="0">
              <a:latin typeface="Arial"/>
            </a:endParaRPr>
          </a:p>
          <a:p>
            <a:pPr marL="180975" indent="-180975" algn="just">
              <a:lnSpc>
                <a:spcPct val="100000"/>
              </a:lnSpc>
              <a:buClr>
                <a:srgbClr val="000000"/>
              </a:buClr>
              <a:buFont typeface="StarSymbol"/>
              <a:buChar char="-"/>
            </a:pPr>
            <a:r>
              <a:rPr lang="ru-RU" sz="1400" b="0" strike="noStrike" spc="-1" dirty="0">
                <a:solidFill>
                  <a:srgbClr val="000000"/>
                </a:solidFill>
                <a:latin typeface="Times New Roman"/>
              </a:rPr>
              <a:t> провести оперативно-штабное учение совместно региональной диспетчерской службой Рослесхоза в части предоставления оперативной и достоверной информации о лесных и других природных пожарах</a:t>
            </a:r>
            <a:r>
              <a:rPr lang="ru-RU" sz="1400" b="0" strike="noStrike" spc="-1" dirty="0" smtClean="0">
                <a:solidFill>
                  <a:srgbClr val="000000"/>
                </a:solidFill>
                <a:latin typeface="Times New Roman"/>
              </a:rPr>
              <a:t>.</a:t>
            </a:r>
            <a:endParaRPr lang="ru-RU" sz="1400" b="0" strike="noStrike" spc="-1" dirty="0">
              <a:latin typeface="Arial"/>
            </a:endParaRPr>
          </a:p>
        </p:txBody>
      </p:sp>
      <p:pic>
        <p:nvPicPr>
          <p:cNvPr id="7" name="Рисунок 1070"/>
          <p:cNvPicPr>
            <a:picLocks noChangeAspect="1" noChangeArrowheads="1"/>
          </p:cNvPicPr>
          <p:nvPr/>
        </p:nvPicPr>
        <p:blipFill>
          <a:blip r:embed="rId3"/>
          <a:srcRect/>
          <a:stretch>
            <a:fillRect/>
          </a:stretch>
        </p:blipFill>
        <p:spPr bwMode="auto">
          <a:xfrm>
            <a:off x="50801" y="63501"/>
            <a:ext cx="977899" cy="904390"/>
          </a:xfrm>
          <a:prstGeom prst="rect">
            <a:avLst/>
          </a:prstGeom>
          <a:noFill/>
          <a:ln w="9525">
            <a:noFill/>
            <a:miter lim="800000"/>
            <a:headEnd/>
            <a:tailEnd/>
          </a:ln>
        </p:spPr>
      </p:pic>
      <p:pic>
        <p:nvPicPr>
          <p:cNvPr id="8" name="Picture 41" descr="флаг МЧС4"/>
          <p:cNvPicPr>
            <a:picLocks noChangeAspect="1" noChangeArrowheads="1"/>
          </p:cNvPicPr>
          <p:nvPr/>
        </p:nvPicPr>
        <p:blipFill>
          <a:blip r:embed="rId4" cstate="print"/>
          <a:srcRect/>
          <a:stretch>
            <a:fillRect/>
          </a:stretch>
        </p:blipFill>
        <p:spPr bwMode="auto">
          <a:xfrm>
            <a:off x="7880351" y="0"/>
            <a:ext cx="1263649" cy="911988"/>
          </a:xfrm>
          <a:prstGeom prst="rect">
            <a:avLst/>
          </a:prstGeom>
          <a:noFill/>
          <a:ln w="9525">
            <a:noFill/>
            <a:miter lim="800000"/>
            <a:headEnd/>
            <a:tailEnd/>
          </a:ln>
        </p:spPr>
      </p:pic>
      <p:sp>
        <p:nvSpPr>
          <p:cNvPr id="9" name="CustomShape 40"/>
          <p:cNvSpPr/>
          <p:nvPr/>
        </p:nvSpPr>
        <p:spPr>
          <a:xfrm>
            <a:off x="8659800" y="468180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28</a:t>
            </a:r>
            <a:endParaRPr lang="ru-RU" sz="1400" b="0" strike="noStrike" spc="-1" dirty="0">
              <a:latin typeface="Arial"/>
            </a:endParaRPr>
          </a:p>
        </p:txBody>
      </p:sp>
      <p:sp>
        <p:nvSpPr>
          <p:cNvPr id="10" name="CustomShape 41"/>
          <p:cNvSpPr/>
          <p:nvPr/>
        </p:nvSpPr>
        <p:spPr>
          <a:xfrm>
            <a:off x="8678160" y="467532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13203941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CustomShape 1"/>
          <p:cNvSpPr/>
          <p:nvPr/>
        </p:nvSpPr>
        <p:spPr>
          <a:xfrm>
            <a:off x="0" y="0"/>
            <a:ext cx="9143640" cy="674280"/>
          </a:xfrm>
          <a:prstGeom prst="rect">
            <a:avLst/>
          </a:prstGeom>
          <a:noFill/>
          <a:ln w="9360">
            <a:noFill/>
          </a:ln>
        </p:spPr>
        <p:style>
          <a:lnRef idx="0">
            <a:scrgbClr r="0" g="0" b="0"/>
          </a:lnRef>
          <a:fillRef idx="0">
            <a:scrgbClr r="0" g="0" b="0"/>
          </a:fillRef>
          <a:effectRef idx="0">
            <a:scrgbClr r="0" g="0" b="0"/>
          </a:effectRef>
          <a:fontRef idx="minor"/>
        </p:style>
      </p:sp>
      <p:sp>
        <p:nvSpPr>
          <p:cNvPr id="341" name="CustomShape 2"/>
          <p:cNvSpPr/>
          <p:nvPr/>
        </p:nvSpPr>
        <p:spPr>
          <a:xfrm>
            <a:off x="360" y="296746"/>
            <a:ext cx="914364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1600" b="1" spc="-1" dirty="0">
                <a:solidFill>
                  <a:srgbClr val="000000"/>
                </a:solidFill>
                <a:latin typeface="Times New Roman"/>
              </a:rPr>
              <a:t>ПРОЕКТ ПРОТОКОЛЬНЫХ ПОРУЧЕНИЙ</a:t>
            </a:r>
            <a:endParaRPr lang="ru-RU" sz="1600" spc="-1" dirty="0"/>
          </a:p>
        </p:txBody>
      </p:sp>
      <p:sp>
        <p:nvSpPr>
          <p:cNvPr id="342" name="CustomShape 3"/>
          <p:cNvSpPr/>
          <p:nvPr/>
        </p:nvSpPr>
        <p:spPr>
          <a:xfrm>
            <a:off x="500034" y="1428742"/>
            <a:ext cx="8179560" cy="2383631"/>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lIns="68400" tIns="0" rIns="68400" bIns="0">
            <a:spAutoFit/>
          </a:bodyPr>
          <a:lstStyle/>
          <a:p>
            <a:pPr algn="just">
              <a:lnSpc>
                <a:spcPct val="100000"/>
              </a:lnSpc>
            </a:pPr>
            <a:r>
              <a:rPr lang="ru-RU" sz="1400" b="1" u="sng" strike="noStrike" spc="-1" dirty="0">
                <a:solidFill>
                  <a:srgbClr val="000000"/>
                </a:solidFill>
                <a:uFillTx/>
                <a:latin typeface="Times New Roman"/>
              </a:rPr>
              <a:t>Департаменту природных ресурсов и охраны окружающей среды Костромской области обеспечить: </a:t>
            </a:r>
            <a:endParaRPr lang="ru-RU" sz="1400" b="0" strike="noStrike" spc="-1" dirty="0">
              <a:latin typeface="Arial"/>
            </a:endParaRPr>
          </a:p>
          <a:p>
            <a:pPr algn="just">
              <a:lnSpc>
                <a:spcPct val="100000"/>
              </a:lnSpc>
            </a:pPr>
            <a:r>
              <a:rPr lang="ru-RU" sz="1400" b="0" strike="noStrike" spc="-1" dirty="0">
                <a:solidFill>
                  <a:srgbClr val="000000"/>
                </a:solidFill>
                <a:latin typeface="Times New Roman"/>
              </a:rPr>
              <a:t>- контроль за соблюдением собственниками (обслуживающими организациями) </a:t>
            </a:r>
            <a:r>
              <a:rPr lang="ru-RU" sz="1400" b="0" strike="noStrike" spc="-1" dirty="0" smtClean="0">
                <a:solidFill>
                  <a:srgbClr val="000000"/>
                </a:solidFill>
                <a:latin typeface="Times New Roman"/>
              </a:rPr>
              <a:t>полигонов с отходами </a:t>
            </a:r>
            <a:r>
              <a:rPr lang="ru-RU" sz="1400" b="0" strike="noStrike" spc="-1" dirty="0">
                <a:solidFill>
                  <a:srgbClr val="000000"/>
                </a:solidFill>
                <a:latin typeface="Times New Roman"/>
              </a:rPr>
              <a:t>требований о недопустимости сжигания мусора на данных полигонах;</a:t>
            </a:r>
            <a:endParaRPr lang="ru-RU" sz="1400" b="0" strike="noStrike" spc="-1" dirty="0">
              <a:latin typeface="Arial"/>
            </a:endParaRPr>
          </a:p>
          <a:p>
            <a:pPr algn="just">
              <a:lnSpc>
                <a:spcPct val="100000"/>
              </a:lnSpc>
            </a:pPr>
            <a:r>
              <a:rPr lang="ru-RU" sz="1400" b="0" strike="noStrike" spc="-1" dirty="0">
                <a:solidFill>
                  <a:srgbClr val="000000"/>
                </a:solidFill>
                <a:latin typeface="Times New Roman"/>
              </a:rPr>
              <a:t>- привлечение инженерной техники арендаторов лесов и объектов природопользования для тушения пожаров при осложнении пожарной обстановки, а также обеспечение ими мер пожарной безопасности на объектах аренды и природопользования.</a:t>
            </a:r>
            <a:endParaRPr lang="ru-RU" sz="1400" b="0" strike="noStrike" spc="-1" dirty="0">
              <a:latin typeface="Arial"/>
            </a:endParaRPr>
          </a:p>
          <a:p>
            <a:pPr algn="just">
              <a:lnSpc>
                <a:spcPct val="100000"/>
              </a:lnSpc>
            </a:pPr>
            <a:r>
              <a:rPr lang="ru-RU" sz="1400" b="1" u="sng" strike="noStrike" spc="-1" dirty="0">
                <a:solidFill>
                  <a:srgbClr val="000000"/>
                </a:solidFill>
                <a:uFillTx/>
                <a:latin typeface="Times New Roman"/>
              </a:rPr>
              <a:t>Департаменту агропромышленного комплекса Костромской области обеспечить:</a:t>
            </a:r>
            <a:endParaRPr lang="ru-RU" sz="1400" b="0" strike="noStrike" spc="-1" dirty="0">
              <a:latin typeface="Arial"/>
            </a:endParaRPr>
          </a:p>
          <a:p>
            <a:pPr algn="just">
              <a:lnSpc>
                <a:spcPct val="100000"/>
              </a:lnSpc>
            </a:pPr>
            <a:r>
              <a:rPr lang="ru-RU" sz="1400" b="0" strike="noStrike" spc="-1" dirty="0">
                <a:solidFill>
                  <a:srgbClr val="000000"/>
                </a:solidFill>
                <a:latin typeface="Times New Roman"/>
              </a:rPr>
              <a:t>- привлечение инженерной техники сельскохозяйственных товаропроизводителей для тушения пожаров при осложнении пожарной обстановки</a:t>
            </a:r>
            <a:r>
              <a:rPr lang="ru-RU" sz="1400" b="0" strike="noStrike" spc="-1" dirty="0" smtClean="0">
                <a:solidFill>
                  <a:srgbClr val="000000"/>
                </a:solidFill>
                <a:latin typeface="Times New Roman"/>
              </a:rPr>
              <a:t>.</a:t>
            </a:r>
            <a:endParaRPr lang="ru-RU" sz="1400" b="0" strike="noStrike" spc="-1" dirty="0">
              <a:latin typeface="Arial"/>
            </a:endParaRPr>
          </a:p>
        </p:txBody>
      </p:sp>
      <p:pic>
        <p:nvPicPr>
          <p:cNvPr id="8" name="Рисунок 1070"/>
          <p:cNvPicPr>
            <a:picLocks noChangeAspect="1" noChangeArrowheads="1"/>
          </p:cNvPicPr>
          <p:nvPr/>
        </p:nvPicPr>
        <p:blipFill>
          <a:blip r:embed="rId3"/>
          <a:srcRect/>
          <a:stretch>
            <a:fillRect/>
          </a:stretch>
        </p:blipFill>
        <p:spPr bwMode="auto">
          <a:xfrm>
            <a:off x="50801" y="63501"/>
            <a:ext cx="977899" cy="904390"/>
          </a:xfrm>
          <a:prstGeom prst="rect">
            <a:avLst/>
          </a:prstGeom>
          <a:noFill/>
          <a:ln w="9525">
            <a:noFill/>
            <a:miter lim="800000"/>
            <a:headEnd/>
            <a:tailEnd/>
          </a:ln>
        </p:spPr>
      </p:pic>
      <p:pic>
        <p:nvPicPr>
          <p:cNvPr id="9" name="Picture 41" descr="флаг МЧС4"/>
          <p:cNvPicPr>
            <a:picLocks noChangeAspect="1" noChangeArrowheads="1"/>
          </p:cNvPicPr>
          <p:nvPr/>
        </p:nvPicPr>
        <p:blipFill>
          <a:blip r:embed="rId4" cstate="print"/>
          <a:srcRect/>
          <a:stretch>
            <a:fillRect/>
          </a:stretch>
        </p:blipFill>
        <p:spPr bwMode="auto">
          <a:xfrm>
            <a:off x="7880351" y="0"/>
            <a:ext cx="1263649" cy="911988"/>
          </a:xfrm>
          <a:prstGeom prst="rect">
            <a:avLst/>
          </a:prstGeom>
          <a:noFill/>
          <a:ln w="9525">
            <a:noFill/>
            <a:miter lim="800000"/>
            <a:headEnd/>
            <a:tailEnd/>
          </a:ln>
        </p:spPr>
      </p:pic>
      <p:sp>
        <p:nvSpPr>
          <p:cNvPr id="7" name="CustomShape 40"/>
          <p:cNvSpPr/>
          <p:nvPr/>
        </p:nvSpPr>
        <p:spPr>
          <a:xfrm>
            <a:off x="8659800" y="468180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29</a:t>
            </a:r>
            <a:endParaRPr lang="ru-RU" sz="1400" b="0" strike="noStrike" spc="-1" dirty="0">
              <a:latin typeface="Arial"/>
            </a:endParaRPr>
          </a:p>
        </p:txBody>
      </p:sp>
      <p:sp>
        <p:nvSpPr>
          <p:cNvPr id="10" name="CustomShape 41"/>
          <p:cNvSpPr/>
          <p:nvPr/>
        </p:nvSpPr>
        <p:spPr>
          <a:xfrm>
            <a:off x="8678160" y="467532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23564585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 name="CustomShape 1"/>
          <p:cNvSpPr/>
          <p:nvPr/>
        </p:nvSpPr>
        <p:spPr>
          <a:xfrm>
            <a:off x="1071538" y="0"/>
            <a:ext cx="7072362" cy="65196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СТАТИСТИКА </a:t>
            </a:r>
            <a:r>
              <a:rPr lang="ru-RU" sz="1700" b="1" strike="noStrike" spc="-1" dirty="0" smtClean="0">
                <a:solidFill>
                  <a:srgbClr val="000000"/>
                </a:solidFill>
                <a:latin typeface="Times New Roman"/>
              </a:rPr>
              <a:t>ЛЕСНЫХ ПОЖАРОВ  </a:t>
            </a:r>
            <a:r>
              <a:rPr lang="ru-RU" sz="1700" b="1" spc="-1" dirty="0" smtClean="0">
                <a:solidFill>
                  <a:srgbClr val="000000"/>
                </a:solidFill>
                <a:latin typeface="Times New Roman"/>
              </a:rPr>
              <a:t>И НАИБОЛЕЕ ГОРИМЫЕ</a:t>
            </a:r>
            <a:r>
              <a:rPr lang="ru-RU" sz="1700" b="1" strike="noStrike" spc="-1" dirty="0" smtClean="0">
                <a:solidFill>
                  <a:srgbClr val="000000"/>
                </a:solidFill>
                <a:latin typeface="Times New Roman"/>
              </a:rPr>
              <a:t> </a:t>
            </a:r>
            <a:r>
              <a:rPr lang="ru-RU" sz="1700" b="1" spc="-1" dirty="0" smtClean="0">
                <a:solidFill>
                  <a:srgbClr val="000000"/>
                </a:solidFill>
                <a:latin typeface="Times New Roman"/>
              </a:rPr>
              <a:t>МУНИЦИПАЛЬНЫЕ ОБРАЗОВАНИЯ ЗА </a:t>
            </a:r>
            <a:r>
              <a:rPr lang="ru-RU" sz="1700" b="1" spc="-1" dirty="0">
                <a:solidFill>
                  <a:srgbClr val="000000"/>
                </a:solidFill>
                <a:latin typeface="Times New Roman"/>
              </a:rPr>
              <a:t>5 </a:t>
            </a:r>
            <a:r>
              <a:rPr lang="ru-RU" sz="1700" b="1" spc="-1" dirty="0" smtClean="0">
                <a:solidFill>
                  <a:srgbClr val="000000"/>
                </a:solidFill>
                <a:latin typeface="Times New Roman"/>
              </a:rPr>
              <a:t>ЛЕТ </a:t>
            </a:r>
            <a:endParaRPr lang="ru-RU" sz="1700" b="0" strike="noStrike" spc="-1" dirty="0">
              <a:latin typeface="Arial"/>
            </a:endParaRPr>
          </a:p>
        </p:txBody>
      </p:sp>
      <p:sp>
        <p:nvSpPr>
          <p:cNvPr id="134" name="CustomShape 2"/>
          <p:cNvSpPr/>
          <p:nvPr/>
        </p:nvSpPr>
        <p:spPr>
          <a:xfrm>
            <a:off x="6097364" y="1357304"/>
            <a:ext cx="3046636" cy="3139321"/>
          </a:xfrm>
          <a:prstGeom prst="rect">
            <a:avLst/>
          </a:prstGeom>
          <a:noFill/>
          <a:ln w="9360">
            <a:noFill/>
          </a:ln>
        </p:spPr>
        <p:style>
          <a:lnRef idx="0">
            <a:scrgbClr r="0" g="0" b="0"/>
          </a:lnRef>
          <a:fillRef idx="0">
            <a:scrgbClr r="0" g="0" b="0"/>
          </a:fillRef>
          <a:effectRef idx="0">
            <a:scrgbClr r="0" g="0" b="0"/>
          </a:effectRef>
          <a:fontRef idx="minor"/>
        </p:style>
        <p:txBody>
          <a:bodyPr wrap="square" anchor="ctr">
            <a:spAutoFit/>
          </a:bodyPr>
          <a:lstStyle/>
          <a:p>
            <a:pPr algn="just">
              <a:lnSpc>
                <a:spcPct val="100000"/>
              </a:lnSpc>
              <a:tabLst>
                <a:tab pos="0" algn="l"/>
              </a:tabLst>
            </a:pPr>
            <a:r>
              <a:rPr lang="ru-RU" sz="1800" b="1" strike="noStrike" spc="-1" dirty="0">
                <a:latin typeface="Times New Roman" pitchFamily="18" charset="0"/>
                <a:ea typeface="Times New Roman"/>
                <a:cs typeface="Times New Roman" pitchFamily="18" charset="0"/>
              </a:rPr>
              <a:t>   </a:t>
            </a:r>
            <a:r>
              <a:rPr lang="ru-RU" sz="1800" b="1" strike="noStrike" spc="-1" dirty="0" smtClean="0">
                <a:latin typeface="Times New Roman" pitchFamily="18" charset="0"/>
                <a:ea typeface="Times New Roman"/>
                <a:cs typeface="Times New Roman" pitchFamily="18" charset="0"/>
              </a:rPr>
              <a:t>Наибольшая вероятность возникновения лесных пожаров в следующих </a:t>
            </a:r>
            <a:r>
              <a:rPr lang="ru-RU" sz="1800" b="1" strike="noStrike" spc="-1" dirty="0">
                <a:latin typeface="Times New Roman" pitchFamily="18" charset="0"/>
                <a:ea typeface="Times New Roman"/>
                <a:cs typeface="Times New Roman" pitchFamily="18" charset="0"/>
              </a:rPr>
              <a:t>муниципальных </a:t>
            </a:r>
            <a:r>
              <a:rPr lang="ru-RU" sz="1800" b="1" strike="noStrike" spc="-1" dirty="0" smtClean="0">
                <a:latin typeface="Times New Roman" pitchFamily="18" charset="0"/>
                <a:ea typeface="Times New Roman"/>
                <a:cs typeface="Times New Roman" pitchFamily="18" charset="0"/>
              </a:rPr>
              <a:t>образованиях</a:t>
            </a:r>
            <a:r>
              <a:rPr lang="ru-RU" sz="1800" b="1" strike="noStrike" spc="-1" dirty="0">
                <a:latin typeface="Times New Roman" pitchFamily="18" charset="0"/>
                <a:ea typeface="Times New Roman"/>
                <a:cs typeface="Times New Roman" pitchFamily="18" charset="0"/>
              </a:rPr>
              <a:t>:</a:t>
            </a:r>
            <a:endParaRPr lang="ru-RU" sz="1800" b="0" strike="noStrike" spc="-1" dirty="0">
              <a:latin typeface="Times New Roman" pitchFamily="18" charset="0"/>
              <a:cs typeface="Times New Roman" pitchFamily="18" charset="0"/>
            </a:endParaRPr>
          </a:p>
          <a:p>
            <a:pPr algn="just">
              <a:lnSpc>
                <a:spcPct val="100000"/>
              </a:lnSpc>
              <a:tabLst>
                <a:tab pos="0" algn="l"/>
              </a:tabLst>
            </a:pPr>
            <a:endParaRPr lang="ru-RU" sz="1800" b="0" strike="noStrike" spc="-1" dirty="0">
              <a:latin typeface="Times New Roman" pitchFamily="18" charset="0"/>
              <a:cs typeface="Times New Roman" pitchFamily="18" charset="0"/>
            </a:endParaRPr>
          </a:p>
          <a:p>
            <a:pPr algn="just">
              <a:lnSpc>
                <a:spcPct val="100000"/>
              </a:lnSpc>
              <a:tabLst>
                <a:tab pos="0" algn="l"/>
              </a:tabLst>
            </a:pPr>
            <a:r>
              <a:rPr lang="ru-RU" sz="1800" b="1" strike="noStrike" spc="-1" dirty="0">
                <a:latin typeface="Times New Roman" pitchFamily="18" charset="0"/>
                <a:ea typeface="Times New Roman"/>
                <a:cs typeface="Times New Roman" pitchFamily="18" charset="0"/>
              </a:rPr>
              <a:t>- </a:t>
            </a:r>
            <a:r>
              <a:rPr lang="ru-RU" sz="1800" b="1" strike="noStrike" spc="-1" dirty="0" err="1">
                <a:latin typeface="Times New Roman" pitchFamily="18" charset="0"/>
                <a:ea typeface="Times New Roman"/>
                <a:cs typeface="Times New Roman" pitchFamily="18" charset="0"/>
              </a:rPr>
              <a:t>Макарьевский</a:t>
            </a:r>
            <a:r>
              <a:rPr lang="ru-RU" sz="1800" b="1" strike="noStrike" spc="-1" dirty="0">
                <a:latin typeface="Times New Roman" pitchFamily="18" charset="0"/>
                <a:ea typeface="Times New Roman"/>
                <a:cs typeface="Times New Roman" pitchFamily="18" charset="0"/>
              </a:rPr>
              <a:t> район;</a:t>
            </a:r>
            <a:endParaRPr lang="ru-RU" sz="1800" b="0" strike="noStrike" spc="-1" dirty="0">
              <a:latin typeface="Times New Roman" pitchFamily="18" charset="0"/>
              <a:cs typeface="Times New Roman" pitchFamily="18" charset="0"/>
            </a:endParaRPr>
          </a:p>
          <a:p>
            <a:pPr algn="just">
              <a:lnSpc>
                <a:spcPct val="100000"/>
              </a:lnSpc>
              <a:tabLst>
                <a:tab pos="0" algn="l"/>
              </a:tabLst>
            </a:pPr>
            <a:endParaRPr lang="ru-RU" sz="1800" b="0" strike="noStrike" spc="-1" dirty="0">
              <a:latin typeface="Times New Roman" pitchFamily="18" charset="0"/>
              <a:cs typeface="Times New Roman" pitchFamily="18" charset="0"/>
            </a:endParaRPr>
          </a:p>
          <a:p>
            <a:pPr algn="just">
              <a:lnSpc>
                <a:spcPct val="100000"/>
              </a:lnSpc>
              <a:tabLst>
                <a:tab pos="0" algn="l"/>
              </a:tabLst>
            </a:pPr>
            <a:r>
              <a:rPr lang="ru-RU" sz="1800" b="1" strike="noStrike" spc="-1" dirty="0">
                <a:latin typeface="Times New Roman" pitchFamily="18" charset="0"/>
                <a:ea typeface="Times New Roman"/>
                <a:cs typeface="Times New Roman" pitchFamily="18" charset="0"/>
              </a:rPr>
              <a:t>- г. Нея и </a:t>
            </a:r>
            <a:r>
              <a:rPr lang="ru-RU" sz="1800" b="1" strike="noStrike" spc="-1" dirty="0" err="1">
                <a:latin typeface="Times New Roman" pitchFamily="18" charset="0"/>
                <a:ea typeface="Times New Roman"/>
                <a:cs typeface="Times New Roman" pitchFamily="18" charset="0"/>
              </a:rPr>
              <a:t>Нейский</a:t>
            </a:r>
            <a:r>
              <a:rPr lang="ru-RU" sz="1800" b="1" strike="noStrike" spc="-1" dirty="0">
                <a:latin typeface="Times New Roman" pitchFamily="18" charset="0"/>
                <a:ea typeface="Times New Roman"/>
                <a:cs typeface="Times New Roman" pitchFamily="18" charset="0"/>
              </a:rPr>
              <a:t> район;</a:t>
            </a:r>
            <a:endParaRPr lang="ru-RU" sz="1800" b="0" strike="noStrike" spc="-1" dirty="0">
              <a:latin typeface="Times New Roman" pitchFamily="18" charset="0"/>
              <a:cs typeface="Times New Roman" pitchFamily="18" charset="0"/>
            </a:endParaRPr>
          </a:p>
          <a:p>
            <a:pPr algn="just">
              <a:lnSpc>
                <a:spcPct val="100000"/>
              </a:lnSpc>
              <a:tabLst>
                <a:tab pos="0" algn="l"/>
              </a:tabLst>
            </a:pPr>
            <a:endParaRPr lang="ru-RU" sz="1800" b="0" strike="noStrike" spc="-1" dirty="0">
              <a:latin typeface="Times New Roman" pitchFamily="18" charset="0"/>
              <a:cs typeface="Times New Roman" pitchFamily="18" charset="0"/>
            </a:endParaRPr>
          </a:p>
          <a:p>
            <a:pPr algn="just">
              <a:lnSpc>
                <a:spcPct val="100000"/>
              </a:lnSpc>
              <a:tabLst>
                <a:tab pos="0" algn="l"/>
              </a:tabLst>
            </a:pPr>
            <a:r>
              <a:rPr lang="ru-RU" sz="1800" b="1" strike="noStrike" spc="-1" dirty="0">
                <a:latin typeface="Times New Roman" pitchFamily="18" charset="0"/>
                <a:ea typeface="Times New Roman"/>
                <a:cs typeface="Times New Roman" pitchFamily="18" charset="0"/>
              </a:rPr>
              <a:t>- г.о.г. Мантурово.</a:t>
            </a:r>
            <a:endParaRPr lang="ru-RU" sz="1800" b="0" strike="noStrike" spc="-1" dirty="0">
              <a:latin typeface="Times New Roman" pitchFamily="18" charset="0"/>
              <a:cs typeface="Times New Roman" pitchFamily="18" charset="0"/>
            </a:endParaRPr>
          </a:p>
        </p:txBody>
      </p:sp>
      <p:sp>
        <p:nvSpPr>
          <p:cNvPr id="136" name="CustomShape 3"/>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3</a:t>
            </a:r>
            <a:endParaRPr lang="ru-RU" sz="1400" b="0" strike="noStrike" spc="-1" dirty="0">
              <a:latin typeface="Arial"/>
            </a:endParaRPr>
          </a:p>
        </p:txBody>
      </p:sp>
      <p:sp>
        <p:nvSpPr>
          <p:cNvPr id="137" name="CustomShape 4"/>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graphicFrame>
        <p:nvGraphicFramePr>
          <p:cNvPr id="9" name="Таблица 8"/>
          <p:cNvGraphicFramePr>
            <a:graphicFrameLocks noGrp="1"/>
          </p:cNvGraphicFramePr>
          <p:nvPr/>
        </p:nvGraphicFramePr>
        <p:xfrm>
          <a:off x="142844" y="1285866"/>
          <a:ext cx="5843905" cy="3557778"/>
        </p:xfrm>
        <a:graphic>
          <a:graphicData uri="http://schemas.openxmlformats.org/drawingml/2006/table">
            <a:tbl>
              <a:tblPr/>
              <a:tblGrid>
                <a:gridCol w="360680"/>
                <a:gridCol w="3238500"/>
                <a:gridCol w="444500"/>
                <a:gridCol w="450215"/>
                <a:gridCol w="449580"/>
                <a:gridCol w="450215"/>
                <a:gridCol w="450215"/>
              </a:tblGrid>
              <a:tr h="0">
                <a:tc gridSpan="7">
                  <a:txBody>
                    <a:bodyPr/>
                    <a:lstStyle/>
                    <a:p>
                      <a:pPr algn="ctr">
                        <a:lnSpc>
                          <a:spcPct val="115000"/>
                        </a:lnSpc>
                        <a:spcAft>
                          <a:spcPts val="0"/>
                        </a:spcAft>
                      </a:pPr>
                      <a:r>
                        <a:rPr lang="ru-RU" sz="1400" dirty="0">
                          <a:latin typeface="Times New Roman"/>
                          <a:ea typeface="Times New Roman"/>
                          <a:cs typeface="Times New Roman"/>
                        </a:rPr>
                        <a:t>СТАТИСТИЧЕСКИЕ СВЕДЕНИЯ О ЛЕСНЫХ ПОЖАРАХ ЗА 5 ЛЕТ</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0">
                <a:tc>
                  <a:txBody>
                    <a:bodyPr/>
                    <a:lstStyle/>
                    <a:p>
                      <a:pPr algn="ctr">
                        <a:lnSpc>
                          <a:spcPct val="115000"/>
                        </a:lnSpc>
                        <a:spcAft>
                          <a:spcPts val="0"/>
                        </a:spcAft>
                      </a:pPr>
                      <a:r>
                        <a:rPr lang="ru-RU" sz="1200" b="1" dirty="0">
                          <a:latin typeface="Times New Roman"/>
                          <a:ea typeface="Times New Roman"/>
                          <a:cs typeface="Times New Roman"/>
                        </a:rPr>
                        <a:t>№</a:t>
                      </a:r>
                      <a:endParaRPr lang="ru-RU" sz="1200" dirty="0">
                        <a:latin typeface="Calibri"/>
                        <a:ea typeface="Times New Roman"/>
                        <a:cs typeface="Times New Roman"/>
                      </a:endParaRPr>
                    </a:p>
                    <a:p>
                      <a:pPr algn="ctr">
                        <a:lnSpc>
                          <a:spcPct val="115000"/>
                        </a:lnSpc>
                        <a:spcAft>
                          <a:spcPts val="0"/>
                        </a:spcAft>
                      </a:pPr>
                      <a:r>
                        <a:rPr lang="ru-RU" sz="1200" b="1" dirty="0" err="1">
                          <a:latin typeface="Times New Roman"/>
                          <a:ea typeface="Times New Roman"/>
                          <a:cs typeface="Times New Roman"/>
                        </a:rPr>
                        <a:t>п</a:t>
                      </a:r>
                      <a:r>
                        <a:rPr lang="ru-RU" sz="1200" b="1" dirty="0">
                          <a:latin typeface="Times New Roman"/>
                          <a:ea typeface="Times New Roman"/>
                          <a:cs typeface="Times New Roman"/>
                        </a:rPr>
                        <a:t>/</a:t>
                      </a:r>
                      <a:r>
                        <a:rPr lang="ru-RU" sz="1200" b="1" dirty="0" err="1">
                          <a:latin typeface="Times New Roman"/>
                          <a:ea typeface="Times New Roman"/>
                          <a:cs typeface="Times New Roman"/>
                        </a:rPr>
                        <a:t>п</a:t>
                      </a:r>
                      <a:endParaRPr lang="ru-RU"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dirty="0">
                          <a:latin typeface="Times New Roman"/>
                          <a:ea typeface="Times New Roman"/>
                          <a:cs typeface="Times New Roman"/>
                        </a:rPr>
                        <a:t>Наименование муниципального образования</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Times New Roman"/>
                        <a:cs typeface="Times New Roman"/>
                      </a:endParaRPr>
                    </a:p>
                    <a:p>
                      <a:pPr algn="ctr">
                        <a:lnSpc>
                          <a:spcPct val="115000"/>
                        </a:lnSpc>
                        <a:spcAft>
                          <a:spcPts val="0"/>
                        </a:spcAft>
                      </a:pPr>
                      <a:r>
                        <a:rPr lang="ru-RU" sz="1200" b="1" dirty="0">
                          <a:latin typeface="Times New Roman"/>
                          <a:ea typeface="Times New Roman"/>
                          <a:cs typeface="Times New Roman"/>
                        </a:rPr>
                        <a:t>2016</a:t>
                      </a:r>
                      <a:endParaRPr lang="ru-RU"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Times New Roman"/>
                        <a:cs typeface="Times New Roman"/>
                      </a:endParaRPr>
                    </a:p>
                    <a:p>
                      <a:pPr algn="ctr">
                        <a:lnSpc>
                          <a:spcPct val="115000"/>
                        </a:lnSpc>
                        <a:spcAft>
                          <a:spcPts val="0"/>
                        </a:spcAft>
                      </a:pPr>
                      <a:r>
                        <a:rPr lang="ru-RU" sz="1200" b="1" dirty="0">
                          <a:latin typeface="Times New Roman"/>
                          <a:ea typeface="Times New Roman"/>
                          <a:cs typeface="Times New Roman"/>
                        </a:rPr>
                        <a:t>2017</a:t>
                      </a:r>
                      <a:endParaRPr lang="ru-RU"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Times New Roman"/>
                        <a:cs typeface="Times New Roman"/>
                      </a:endParaRPr>
                    </a:p>
                    <a:p>
                      <a:pPr algn="ctr">
                        <a:lnSpc>
                          <a:spcPct val="115000"/>
                        </a:lnSpc>
                        <a:spcAft>
                          <a:spcPts val="0"/>
                        </a:spcAft>
                      </a:pPr>
                      <a:r>
                        <a:rPr lang="ru-RU" sz="1200" b="1" dirty="0">
                          <a:latin typeface="Times New Roman"/>
                          <a:ea typeface="Times New Roman"/>
                          <a:cs typeface="Times New Roman"/>
                        </a:rPr>
                        <a:t>2018</a:t>
                      </a:r>
                      <a:endParaRPr lang="ru-RU"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Times New Roman"/>
                        <a:cs typeface="Times New Roman"/>
                      </a:endParaRPr>
                    </a:p>
                    <a:p>
                      <a:pPr algn="ctr">
                        <a:lnSpc>
                          <a:spcPct val="115000"/>
                        </a:lnSpc>
                        <a:spcAft>
                          <a:spcPts val="0"/>
                        </a:spcAft>
                      </a:pPr>
                      <a:r>
                        <a:rPr lang="ru-RU" sz="1200" b="1" dirty="0">
                          <a:latin typeface="Times New Roman"/>
                          <a:ea typeface="Times New Roman"/>
                          <a:cs typeface="Times New Roman"/>
                        </a:rPr>
                        <a:t>2019</a:t>
                      </a:r>
                      <a:endParaRPr lang="ru-RU"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200" dirty="0">
                        <a:latin typeface="Calibri"/>
                        <a:ea typeface="Times New Roman"/>
                        <a:cs typeface="Times New Roman"/>
                      </a:endParaRPr>
                    </a:p>
                    <a:p>
                      <a:pPr algn="ctr">
                        <a:lnSpc>
                          <a:spcPct val="115000"/>
                        </a:lnSpc>
                        <a:spcAft>
                          <a:spcPts val="0"/>
                        </a:spcAft>
                      </a:pPr>
                      <a:r>
                        <a:rPr lang="ru-RU" sz="1200" b="1" dirty="0">
                          <a:latin typeface="Times New Roman"/>
                          <a:ea typeface="Times New Roman"/>
                          <a:cs typeface="Times New Roman"/>
                        </a:rPr>
                        <a:t>2020</a:t>
                      </a:r>
                      <a:endParaRPr lang="ru-RU" sz="12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dirty="0">
                          <a:solidFill>
                            <a:srgbClr val="FFFFFF"/>
                          </a:solidFill>
                          <a:highlight>
                            <a:srgbClr val="FF0000"/>
                          </a:highlight>
                          <a:latin typeface="Times New Roman"/>
                          <a:ea typeface="Times New Roman"/>
                          <a:cs typeface="Times New Roman"/>
                        </a:rPr>
                        <a:t>1</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ru-RU" sz="1350" b="1" dirty="0">
                          <a:solidFill>
                            <a:srgbClr val="FFFFFF"/>
                          </a:solidFill>
                          <a:highlight>
                            <a:srgbClr val="FF0000"/>
                          </a:highlight>
                          <a:latin typeface="Times New Roman"/>
                          <a:ea typeface="Times New Roman"/>
                          <a:cs typeface="Times New Roman"/>
                        </a:rPr>
                        <a:t>г. Нея и </a:t>
                      </a:r>
                      <a:r>
                        <a:rPr lang="ru-RU" sz="1350" b="1" dirty="0" err="1">
                          <a:solidFill>
                            <a:srgbClr val="FFFFFF"/>
                          </a:solidFill>
                          <a:highlight>
                            <a:srgbClr val="FF0000"/>
                          </a:highlight>
                          <a:latin typeface="Times New Roman"/>
                          <a:ea typeface="Times New Roman"/>
                          <a:cs typeface="Times New Roman"/>
                        </a:rPr>
                        <a:t>Нейский</a:t>
                      </a:r>
                      <a:r>
                        <a:rPr lang="ru-RU" sz="1350" b="1" dirty="0">
                          <a:solidFill>
                            <a:srgbClr val="FFFFFF"/>
                          </a:solidFill>
                          <a:highlight>
                            <a:srgbClr val="FF0000"/>
                          </a:highlight>
                          <a:latin typeface="Times New Roman"/>
                          <a:ea typeface="Times New Roman"/>
                          <a:cs typeface="Times New Roman"/>
                        </a:rPr>
                        <a:t> район</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dirty="0">
                          <a:solidFill>
                            <a:srgbClr val="FFFFFF"/>
                          </a:solidFill>
                          <a:highlight>
                            <a:srgbClr val="FF0000"/>
                          </a:highlight>
                          <a:latin typeface="Times New Roman"/>
                          <a:ea typeface="Times New Roman"/>
                          <a:cs typeface="Times New Roman"/>
                        </a:rPr>
                        <a:t>3</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dirty="0">
                          <a:solidFill>
                            <a:srgbClr val="FFFFFF"/>
                          </a:solidFill>
                          <a:highlight>
                            <a:srgbClr val="FF0000"/>
                          </a:highlight>
                          <a:latin typeface="Times New Roman"/>
                          <a:ea typeface="Times New Roman"/>
                          <a:cs typeface="Times New Roman"/>
                        </a:rPr>
                        <a:t>3</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dirty="0">
                          <a:solidFill>
                            <a:srgbClr val="FFFFFF"/>
                          </a:solidFill>
                          <a:highlight>
                            <a:srgbClr val="FF0000"/>
                          </a:highlight>
                          <a:latin typeface="Times New Roman"/>
                          <a:ea typeface="Times New Roman"/>
                          <a:cs typeface="Times New Roman"/>
                        </a:rPr>
                        <a:t>2</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0">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2</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ru-RU" sz="1350" b="1" dirty="0">
                          <a:solidFill>
                            <a:srgbClr val="FFFFFF"/>
                          </a:solidFill>
                          <a:highlight>
                            <a:srgbClr val="FF0000"/>
                          </a:highlight>
                          <a:latin typeface="Times New Roman"/>
                          <a:ea typeface="Times New Roman"/>
                          <a:cs typeface="Times New Roman"/>
                        </a:rPr>
                        <a:t>г.о.г. Мантурово</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2</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dirty="0">
                          <a:solidFill>
                            <a:srgbClr val="FFFFFF"/>
                          </a:solidFill>
                          <a:highlight>
                            <a:srgbClr val="FF0000"/>
                          </a:highlight>
                          <a:latin typeface="Times New Roman"/>
                          <a:ea typeface="Times New Roman"/>
                          <a:cs typeface="Times New Roman"/>
                        </a:rPr>
                        <a:t>1</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dirty="0">
                          <a:solidFill>
                            <a:srgbClr val="FFFFFF"/>
                          </a:solidFill>
                          <a:highlight>
                            <a:srgbClr val="FF0000"/>
                          </a:highlight>
                          <a:latin typeface="Times New Roman"/>
                          <a:ea typeface="Times New Roman"/>
                          <a:cs typeface="Times New Roman"/>
                        </a:rPr>
                        <a:t>1</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0">
                <a:tc>
                  <a:txBody>
                    <a:bodyPr/>
                    <a:lstStyle/>
                    <a:p>
                      <a:pPr algn="ctr">
                        <a:lnSpc>
                          <a:spcPct val="115000"/>
                        </a:lnSpc>
                        <a:spcAft>
                          <a:spcPts val="0"/>
                        </a:spcAft>
                      </a:pPr>
                      <a:r>
                        <a:rPr lang="ru-RU" sz="1350" b="1">
                          <a:latin typeface="Times New Roman"/>
                          <a:ea typeface="Times New Roman"/>
                          <a:cs typeface="Times New Roman"/>
                        </a:rPr>
                        <a:t>3</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г.о.г. Шарья</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2</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a:latin typeface="Times New Roman"/>
                          <a:ea typeface="Times New Roman"/>
                          <a:cs typeface="Times New Roman"/>
                        </a:rPr>
                        <a:t>4</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Кадыйский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a:latin typeface="Times New Roman"/>
                          <a:ea typeface="Times New Roman"/>
                          <a:cs typeface="Times New Roman"/>
                        </a:rPr>
                        <a:t>5</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Костромской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a:latin typeface="Times New Roman"/>
                          <a:ea typeface="Times New Roman"/>
                          <a:cs typeface="Times New Roman"/>
                        </a:rPr>
                        <a:t>6</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Красносельский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7</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nSpc>
                          <a:spcPct val="115000"/>
                        </a:lnSpc>
                        <a:spcAft>
                          <a:spcPts val="0"/>
                        </a:spcAft>
                      </a:pPr>
                      <a:r>
                        <a:rPr lang="ru-RU" sz="1350" b="1">
                          <a:solidFill>
                            <a:srgbClr val="FFFFFF"/>
                          </a:solidFill>
                          <a:highlight>
                            <a:srgbClr val="FF0000"/>
                          </a:highlight>
                          <a:latin typeface="Times New Roman"/>
                          <a:ea typeface="Times New Roman"/>
                          <a:cs typeface="Times New Roman"/>
                        </a:rPr>
                        <a:t>Макарьевский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4</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3</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6</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ctr">
                        <a:lnSpc>
                          <a:spcPct val="115000"/>
                        </a:lnSpc>
                        <a:spcAft>
                          <a:spcPts val="0"/>
                        </a:spcAft>
                      </a:pPr>
                      <a:r>
                        <a:rPr lang="ru-RU" sz="1350" b="1">
                          <a:solidFill>
                            <a:srgbClr val="FFFFFF"/>
                          </a:solidFill>
                          <a:highlight>
                            <a:srgbClr val="FF0000"/>
                          </a:highlight>
                          <a:latin typeface="Times New Roman"/>
                          <a:ea typeface="Times New Roman"/>
                          <a:cs typeface="Times New Roman"/>
                        </a:rPr>
                        <a:t>2</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r>
              <a:tr h="0">
                <a:tc>
                  <a:txBody>
                    <a:bodyPr/>
                    <a:lstStyle/>
                    <a:p>
                      <a:pPr algn="ctr">
                        <a:lnSpc>
                          <a:spcPct val="115000"/>
                        </a:lnSpc>
                        <a:spcAft>
                          <a:spcPts val="0"/>
                        </a:spcAft>
                      </a:pPr>
                      <a:r>
                        <a:rPr lang="ru-RU" sz="1350" b="1">
                          <a:latin typeface="Times New Roman"/>
                          <a:ea typeface="Times New Roman"/>
                          <a:cs typeface="Times New Roman"/>
                        </a:rPr>
                        <a:t>8</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Островский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2</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a:latin typeface="Times New Roman"/>
                          <a:ea typeface="Times New Roman"/>
                          <a:cs typeface="Times New Roman"/>
                        </a:rPr>
                        <a:t>9</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Парфеньевский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2</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r>
                        <a:rPr lang="ru-RU" sz="1350" b="1">
                          <a:latin typeface="Times New Roman"/>
                          <a:ea typeface="Times New Roman"/>
                          <a:cs typeface="Times New Roman"/>
                        </a:rPr>
                        <a:t>10</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Чухломский муниципальный район</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algn="ctr">
                        <a:lnSpc>
                          <a:spcPct val="115000"/>
                        </a:lnSpc>
                        <a:spcAft>
                          <a:spcPts val="0"/>
                        </a:spcAft>
                      </a:pP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ru-RU" sz="1350" b="1">
                          <a:latin typeface="Times New Roman"/>
                          <a:ea typeface="Times New Roman"/>
                          <a:cs typeface="Times New Roman"/>
                        </a:rPr>
                        <a:t>Итого за субъект</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0</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14</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a:latin typeface="Times New Roman"/>
                          <a:ea typeface="Times New Roman"/>
                          <a:cs typeface="Times New Roman"/>
                        </a:rPr>
                        <a:t>11</a:t>
                      </a:r>
                      <a:endParaRPr lang="ru-RU" sz="110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350" b="1" dirty="0">
                          <a:latin typeface="Times New Roman"/>
                          <a:ea typeface="Times New Roman"/>
                          <a:cs typeface="Times New Roman"/>
                        </a:rPr>
                        <a:t>5</a:t>
                      </a:r>
                      <a:endParaRPr lang="ru-RU" sz="1100" dirty="0">
                        <a:latin typeface="Calibr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10" name="Рисунок 1070"/>
          <p:cNvPicPr>
            <a:picLocks noChangeAspect="1" noChangeArrowheads="1"/>
          </p:cNvPicPr>
          <p:nvPr/>
        </p:nvPicPr>
        <p:blipFill>
          <a:blip r:embed="rId2"/>
          <a:srcRect/>
          <a:stretch>
            <a:fillRect/>
          </a:stretch>
        </p:blipFill>
        <p:spPr bwMode="auto">
          <a:xfrm>
            <a:off x="50801" y="63501"/>
            <a:ext cx="977899" cy="904390"/>
          </a:xfrm>
          <a:prstGeom prst="rect">
            <a:avLst/>
          </a:prstGeom>
          <a:noFill/>
          <a:ln w="9525">
            <a:noFill/>
            <a:miter lim="800000"/>
            <a:headEnd/>
            <a:tailEnd/>
          </a:ln>
        </p:spPr>
      </p:pic>
      <p:pic>
        <p:nvPicPr>
          <p:cNvPr id="11" name="Picture 41" descr="флаг МЧС4"/>
          <p:cNvPicPr>
            <a:picLocks noChangeAspect="1" noChangeArrowheads="1"/>
          </p:cNvPicPr>
          <p:nvPr/>
        </p:nvPicPr>
        <p:blipFill>
          <a:blip r:embed="rId3" cstate="print"/>
          <a:srcRect/>
          <a:stretch>
            <a:fillRect/>
          </a:stretch>
        </p:blipFill>
        <p:spPr bwMode="auto">
          <a:xfrm>
            <a:off x="7715272" y="-1"/>
            <a:ext cx="1428729" cy="1031127"/>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 name="CustomShape 1"/>
          <p:cNvSpPr/>
          <p:nvPr/>
        </p:nvSpPr>
        <p:spPr>
          <a:xfrm>
            <a:off x="0" y="0"/>
            <a:ext cx="9143640" cy="674280"/>
          </a:xfrm>
          <a:prstGeom prst="rect">
            <a:avLst/>
          </a:prstGeom>
          <a:noFill/>
          <a:ln w="9360">
            <a:noFill/>
          </a:ln>
        </p:spPr>
        <p:style>
          <a:lnRef idx="0">
            <a:scrgbClr r="0" g="0" b="0"/>
          </a:lnRef>
          <a:fillRef idx="0">
            <a:scrgbClr r="0" g="0" b="0"/>
          </a:fillRef>
          <a:effectRef idx="0">
            <a:scrgbClr r="0" g="0" b="0"/>
          </a:effectRef>
          <a:fontRef idx="minor"/>
        </p:style>
      </p:sp>
      <p:sp>
        <p:nvSpPr>
          <p:cNvPr id="348" name="CustomShape 3"/>
          <p:cNvSpPr/>
          <p:nvPr/>
        </p:nvSpPr>
        <p:spPr>
          <a:xfrm>
            <a:off x="357158" y="395364"/>
            <a:ext cx="8572560" cy="4736616"/>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wrap="square" lIns="68400" tIns="0" rIns="68400" bIns="0">
            <a:spAutoFit/>
          </a:bodyPr>
          <a:lstStyle/>
          <a:p>
            <a:pPr algn="just">
              <a:lnSpc>
                <a:spcPct val="100000"/>
              </a:lnSpc>
            </a:pPr>
            <a:r>
              <a:rPr lang="ru-RU" sz="1270" b="1" spc="-1" dirty="0" smtClean="0">
                <a:solidFill>
                  <a:srgbClr val="000000"/>
                </a:solidFill>
                <a:latin typeface="Times New Roman"/>
              </a:rPr>
              <a:t>     </a:t>
            </a:r>
            <a:r>
              <a:rPr lang="ru-RU" sz="1270" b="1" u="sng" spc="-1" dirty="0" smtClean="0">
                <a:solidFill>
                  <a:srgbClr val="000000"/>
                </a:solidFill>
                <a:latin typeface="Times New Roman"/>
              </a:rPr>
              <a:t>Департаменту региональной безопасности Костромской области обеспечить:</a:t>
            </a:r>
            <a:r>
              <a:rPr lang="ru-RU" sz="1270" b="1" spc="-1" dirty="0" smtClean="0">
                <a:solidFill>
                  <a:srgbClr val="000000"/>
                </a:solidFill>
                <a:latin typeface="Times New Roman"/>
              </a:rPr>
              <a:t> </a:t>
            </a:r>
            <a:endParaRPr lang="ru-RU" sz="1270" spc="-1" dirty="0" smtClean="0"/>
          </a:p>
          <a:p>
            <a:pPr algn="just">
              <a:lnSpc>
                <a:spcPct val="100000"/>
              </a:lnSpc>
              <a:buFontTx/>
              <a:buChar char="-"/>
            </a:pPr>
            <a:r>
              <a:rPr lang="ru-RU" sz="1200" spc="-1" dirty="0" smtClean="0">
                <a:solidFill>
                  <a:srgbClr val="000000"/>
                </a:solidFill>
                <a:latin typeface="Times New Roman"/>
              </a:rPr>
              <a:t> предусмотреть проведение совместных учений сил и средств территориальной подсистемы РСЧС субъекта на объектах Минобороны России (базы хранения, арсеналы, склады вооружения, техники и т.д.) до начала пожароопасного сезона совместно с Главным управлением МЧС России по Костромской области (в соответствии с п. 2.8. раздела </a:t>
            </a:r>
            <a:r>
              <a:rPr lang="en-US" sz="1200" spc="-1" dirty="0" smtClean="0">
                <a:solidFill>
                  <a:srgbClr val="000000"/>
                </a:solidFill>
                <a:latin typeface="Times New Roman"/>
              </a:rPr>
              <a:t>I</a:t>
            </a:r>
            <a:r>
              <a:rPr lang="ru-RU" sz="1200" spc="-1" dirty="0" smtClean="0">
                <a:solidFill>
                  <a:srgbClr val="000000"/>
                </a:solidFill>
                <a:latin typeface="Times New Roman"/>
              </a:rPr>
              <a:t>  Протокола  совещания по подведению итогов деятельности ТП РСЧС РФ ЦФО за 2020 год и постановке задач на 2021 год от 26.01.2021 № 23-ИД);  </a:t>
            </a:r>
          </a:p>
          <a:p>
            <a:pPr marL="216000" indent="-216000" algn="just">
              <a:lnSpc>
                <a:spcPct val="100000"/>
              </a:lnSpc>
              <a:buClr>
                <a:srgbClr val="000000"/>
              </a:buClr>
              <a:buFontTx/>
              <a:buChar char="-"/>
            </a:pPr>
            <a:r>
              <a:rPr lang="ru-RU" sz="1200" spc="-1" dirty="0" smtClean="0">
                <a:solidFill>
                  <a:srgbClr val="000000"/>
                </a:solidFill>
                <a:latin typeface="Times New Roman" pitchFamily="18" charset="0"/>
                <a:cs typeface="Times New Roman" pitchFamily="18" charset="0"/>
              </a:rPr>
              <a:t>разработку компенсирующих мероприятий по защите населенных пунктов и объектов подверженных угрозе  </a:t>
            </a:r>
          </a:p>
          <a:p>
            <a:pPr marL="216000" indent="-216000" algn="just">
              <a:lnSpc>
                <a:spcPct val="100000"/>
              </a:lnSpc>
              <a:buClr>
                <a:srgbClr val="000000"/>
              </a:buClr>
            </a:pPr>
            <a:r>
              <a:rPr lang="ru-RU" sz="1200" spc="-1" dirty="0" smtClean="0">
                <a:solidFill>
                  <a:srgbClr val="000000"/>
                </a:solidFill>
                <a:latin typeface="Times New Roman" pitchFamily="18" charset="0"/>
                <a:cs typeface="Times New Roman" pitchFamily="18" charset="0"/>
              </a:rPr>
              <a:t>ландшафтных пожаров и расположенных вне нормативного времени прибытия первого подразделения пожарной</a:t>
            </a:r>
          </a:p>
          <a:p>
            <a:pPr marL="216000" indent="-216000" algn="just">
              <a:lnSpc>
                <a:spcPct val="100000"/>
              </a:lnSpc>
              <a:buClr>
                <a:srgbClr val="000000"/>
              </a:buClr>
            </a:pPr>
            <a:r>
              <a:rPr lang="ru-RU" sz="1200" spc="-1" dirty="0" smtClean="0">
                <a:solidFill>
                  <a:srgbClr val="000000"/>
                </a:solidFill>
                <a:latin typeface="Times New Roman" pitchFamily="18" charset="0"/>
                <a:cs typeface="Times New Roman" pitchFamily="18" charset="0"/>
              </a:rPr>
              <a:t>охраны.</a:t>
            </a:r>
            <a:endParaRPr lang="ru-RU" sz="1200" spc="-1" dirty="0" smtClean="0">
              <a:latin typeface="Times New Roman" pitchFamily="18" charset="0"/>
              <a:cs typeface="Times New Roman" pitchFamily="18" charset="0"/>
            </a:endParaRPr>
          </a:p>
          <a:p>
            <a:pPr algn="just">
              <a:lnSpc>
                <a:spcPct val="100000"/>
              </a:lnSpc>
              <a:buFontTx/>
              <a:buChar char="-"/>
            </a:pPr>
            <a:r>
              <a:rPr lang="ru-RU" sz="1200" b="0" strike="noStrike" spc="-1" dirty="0" smtClean="0">
                <a:solidFill>
                  <a:srgbClr val="000000"/>
                </a:solidFill>
                <a:latin typeface="Times New Roman"/>
              </a:rPr>
              <a:t>корректировку </a:t>
            </a:r>
            <a:r>
              <a:rPr lang="ru-RU" sz="1200" b="0" strike="noStrike" spc="-1" dirty="0">
                <a:solidFill>
                  <a:srgbClr val="000000"/>
                </a:solidFill>
                <a:latin typeface="Times New Roman"/>
              </a:rPr>
              <a:t>Плана Костромской области по организации </a:t>
            </a:r>
            <a:r>
              <a:rPr lang="ru-RU" sz="1200" b="0" strike="noStrike" spc="-1" dirty="0" err="1">
                <a:solidFill>
                  <a:srgbClr val="000000"/>
                </a:solidFill>
                <a:latin typeface="Times New Roman"/>
              </a:rPr>
              <a:t>надзорно</a:t>
            </a:r>
            <a:r>
              <a:rPr lang="ru-RU" sz="1200" b="0" strike="noStrike" spc="-1" dirty="0">
                <a:solidFill>
                  <a:srgbClr val="000000"/>
                </a:solidFill>
                <a:latin typeface="Times New Roman"/>
              </a:rPr>
              <a:t>-профилактических и оперативно-тактических мероприятий по защите населенных пунктов, подверженных угрозе лесных и ландшафтных пожаров; </a:t>
            </a:r>
            <a:endParaRPr lang="ru-RU" sz="1200" b="0" strike="noStrike" spc="-1" dirty="0" smtClean="0">
              <a:solidFill>
                <a:srgbClr val="000000"/>
              </a:solidFill>
              <a:latin typeface="Times New Roman"/>
            </a:endParaRPr>
          </a:p>
          <a:p>
            <a:pPr algn="just">
              <a:lnSpc>
                <a:spcPct val="100000"/>
              </a:lnSpc>
              <a:buFontTx/>
              <a:buChar char="-"/>
            </a:pPr>
            <a:r>
              <a:rPr lang="ru-RU" sz="1200" spc="-1" dirty="0">
                <a:latin typeface="Times New Roman" panose="02020603050405020304" pitchFamily="18" charset="0"/>
                <a:cs typeface="Times New Roman" panose="02020603050405020304" pitchFamily="18" charset="0"/>
              </a:rPr>
              <a:t>организацию тушения ландшафтных пожаров силами и средствами единой государственной системы предупреждения и ликвидации чрезвычайных ситуаций, расположенными на территории Костромской области (ст. 18 69-ФЗ «О пожарной безопасности» от 21.12.1994); </a:t>
            </a:r>
          </a:p>
          <a:p>
            <a:pPr algn="just">
              <a:lnSpc>
                <a:spcPct val="100000"/>
              </a:lnSpc>
              <a:buFontTx/>
              <a:buChar char="-"/>
            </a:pPr>
            <a:r>
              <a:rPr lang="ru-RU" sz="1200" b="0" strike="noStrike" spc="-1" dirty="0" smtClean="0">
                <a:solidFill>
                  <a:srgbClr val="000000"/>
                </a:solidFill>
                <a:latin typeface="Times New Roman"/>
              </a:rPr>
              <a:t> постоянный </a:t>
            </a:r>
            <a:r>
              <a:rPr lang="ru-RU" sz="1200" b="0" strike="noStrike" spc="-1" dirty="0">
                <a:solidFill>
                  <a:srgbClr val="000000"/>
                </a:solidFill>
                <a:latin typeface="Times New Roman"/>
              </a:rPr>
              <a:t>контроль за реализацией органами местного самоуправления полномочий в области обеспечения пожарной безопасности населенных пунктов в пожароопасный </a:t>
            </a:r>
            <a:r>
              <a:rPr lang="ru-RU" sz="1200" b="0" strike="noStrike" spc="-1" dirty="0" smtClean="0">
                <a:solidFill>
                  <a:srgbClr val="000000"/>
                </a:solidFill>
                <a:latin typeface="Times New Roman"/>
              </a:rPr>
              <a:t>сезон. </a:t>
            </a:r>
          </a:p>
          <a:p>
            <a:pPr algn="just">
              <a:lnSpc>
                <a:spcPct val="100000"/>
              </a:lnSpc>
            </a:pPr>
            <a:r>
              <a:rPr lang="ru-RU" sz="1270" b="1" u="sng" strike="noStrike" spc="-1" dirty="0" smtClean="0">
                <a:solidFill>
                  <a:srgbClr val="000000"/>
                </a:solidFill>
                <a:uFillTx/>
                <a:latin typeface="Times New Roman"/>
              </a:rPr>
              <a:t>Департаменту </a:t>
            </a:r>
            <a:r>
              <a:rPr lang="ru-RU" sz="1270" b="1" u="sng" strike="noStrike" spc="-1" dirty="0">
                <a:solidFill>
                  <a:srgbClr val="000000"/>
                </a:solidFill>
                <a:uFillTx/>
                <a:latin typeface="Times New Roman"/>
              </a:rPr>
              <a:t>строительства, ЖКХ и ТЭК Костромской области:</a:t>
            </a:r>
            <a:endParaRPr lang="ru-RU" sz="1270" b="0" strike="noStrike" spc="-1" dirty="0">
              <a:latin typeface="Arial"/>
            </a:endParaRPr>
          </a:p>
          <a:p>
            <a:pPr algn="just">
              <a:lnSpc>
                <a:spcPct val="100000"/>
              </a:lnSpc>
            </a:pPr>
            <a:r>
              <a:rPr lang="ru-RU" sz="1200" b="0" strike="noStrike" spc="-1" dirty="0">
                <a:solidFill>
                  <a:srgbClr val="000000"/>
                </a:solidFill>
                <a:latin typeface="Times New Roman"/>
              </a:rPr>
              <a:t>- совместно с руководителями предприятий топливно-энергетического комплекса, предприятий связи, независимо от форм собственности, осуществляющими деятельность в сфере электроэнергетики и связи, главами муниципальных образований Костромской области организовать работу по обеспечению пожарной безопасности на территориях, прилегающих к линейным объектам энергетики и связи;</a:t>
            </a:r>
            <a:endParaRPr lang="ru-RU" sz="1200" b="0" strike="noStrike" spc="-1" dirty="0">
              <a:latin typeface="Arial"/>
            </a:endParaRPr>
          </a:p>
          <a:p>
            <a:pPr algn="just">
              <a:lnSpc>
                <a:spcPct val="100000"/>
              </a:lnSpc>
            </a:pPr>
            <a:r>
              <a:rPr lang="ru-RU" sz="1200" b="0" strike="noStrike" spc="-1" dirty="0">
                <a:solidFill>
                  <a:srgbClr val="000000"/>
                </a:solidFill>
                <a:latin typeface="Times New Roman"/>
              </a:rPr>
              <a:t>- обеспечить контроль выполнения мероприятий по защите объектов топливно-энергетического комплекса от несанкционированных палов сухой травянистой растительности, обратив особое внимание на автозаправочные станции</a:t>
            </a:r>
            <a:r>
              <a:rPr lang="ru-RU" sz="1200" b="0" strike="noStrike" spc="-1" dirty="0" smtClean="0">
                <a:solidFill>
                  <a:srgbClr val="000000"/>
                </a:solidFill>
                <a:latin typeface="Times New Roman"/>
              </a:rPr>
              <a:t>.</a:t>
            </a:r>
            <a:endParaRPr lang="ru-RU" sz="1200" b="0" strike="noStrike" spc="-1" dirty="0">
              <a:latin typeface="Arial"/>
            </a:endParaRPr>
          </a:p>
        </p:txBody>
      </p:sp>
      <p:pic>
        <p:nvPicPr>
          <p:cNvPr id="8" name="Рисунок 1070"/>
          <p:cNvPicPr>
            <a:picLocks noChangeAspect="1" noChangeArrowheads="1"/>
          </p:cNvPicPr>
          <p:nvPr/>
        </p:nvPicPr>
        <p:blipFill>
          <a:blip r:embed="rId3"/>
          <a:srcRect/>
          <a:stretch>
            <a:fillRect/>
          </a:stretch>
        </p:blipFill>
        <p:spPr bwMode="auto">
          <a:xfrm>
            <a:off x="21370" y="0"/>
            <a:ext cx="848791" cy="784987"/>
          </a:xfrm>
          <a:prstGeom prst="rect">
            <a:avLst/>
          </a:prstGeom>
          <a:noFill/>
          <a:ln w="9525">
            <a:noFill/>
            <a:miter lim="800000"/>
            <a:headEnd/>
            <a:tailEnd/>
          </a:ln>
        </p:spPr>
      </p:pic>
      <p:sp>
        <p:nvSpPr>
          <p:cNvPr id="9" name="CustomShape 2"/>
          <p:cNvSpPr/>
          <p:nvPr/>
        </p:nvSpPr>
        <p:spPr>
          <a:xfrm>
            <a:off x="360" y="62858"/>
            <a:ext cx="9143640" cy="337100"/>
          </a:xfrm>
          <a:prstGeom prst="rect">
            <a:avLst/>
          </a:prstGeom>
          <a:noFill/>
          <a:ln w="9360">
            <a:noFill/>
          </a:ln>
        </p:spPr>
        <p:style>
          <a:lnRef idx="0">
            <a:scrgbClr r="0" g="0" b="0"/>
          </a:lnRef>
          <a:fillRef idx="0">
            <a:scrgbClr r="0" g="0" b="0"/>
          </a:fillRef>
          <a:effectRef idx="0">
            <a:scrgbClr r="0" g="0" b="0"/>
          </a:effectRef>
          <a:fontRef idx="minor"/>
        </p:style>
        <p:txBody>
          <a:bodyPr lIns="90000" tIns="45000" rIns="90000" bIns="45000" anchor="ctr">
            <a:spAutoFit/>
          </a:bodyPr>
          <a:lstStyle/>
          <a:p>
            <a:pPr algn="ctr">
              <a:lnSpc>
                <a:spcPct val="100000"/>
              </a:lnSpc>
            </a:pPr>
            <a:r>
              <a:rPr lang="ru-RU" sz="1600" b="1" spc="-1" dirty="0">
                <a:solidFill>
                  <a:srgbClr val="000000"/>
                </a:solidFill>
                <a:latin typeface="Times New Roman"/>
              </a:rPr>
              <a:t>ПРОЕКТ ПРОТОКОЛЬНЫХ ПОРУЧЕНИЙ</a:t>
            </a:r>
            <a:endParaRPr lang="ru-RU" sz="1600" spc="-1" dirty="0"/>
          </a:p>
        </p:txBody>
      </p:sp>
      <p:pic>
        <p:nvPicPr>
          <p:cNvPr id="10" name="Picture 41" descr="флаг МЧС4"/>
          <p:cNvPicPr>
            <a:picLocks noChangeAspect="1" noChangeArrowheads="1"/>
          </p:cNvPicPr>
          <p:nvPr/>
        </p:nvPicPr>
        <p:blipFill>
          <a:blip r:embed="rId4" cstate="print"/>
          <a:srcRect/>
          <a:stretch>
            <a:fillRect/>
          </a:stretch>
        </p:blipFill>
        <p:spPr bwMode="auto">
          <a:xfrm>
            <a:off x="7956376" y="-63501"/>
            <a:ext cx="1263649" cy="911988"/>
          </a:xfrm>
          <a:prstGeom prst="rect">
            <a:avLst/>
          </a:prstGeom>
          <a:noFill/>
          <a:ln w="9525">
            <a:noFill/>
            <a:miter lim="800000"/>
            <a:headEnd/>
            <a:tailEnd/>
          </a:ln>
        </p:spPr>
      </p:pic>
      <p:sp>
        <p:nvSpPr>
          <p:cNvPr id="7" name="CustomShape 40"/>
          <p:cNvSpPr/>
          <p:nvPr/>
        </p:nvSpPr>
        <p:spPr>
          <a:xfrm>
            <a:off x="8763945" y="4807140"/>
            <a:ext cx="374040" cy="303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30</a:t>
            </a:r>
            <a:endParaRPr lang="ru-RU" sz="1400" b="0" strike="noStrike" spc="-1" dirty="0">
              <a:latin typeface="Arial"/>
            </a:endParaRPr>
          </a:p>
        </p:txBody>
      </p:sp>
      <p:sp>
        <p:nvSpPr>
          <p:cNvPr id="11" name="CustomShape 41"/>
          <p:cNvSpPr/>
          <p:nvPr/>
        </p:nvSpPr>
        <p:spPr>
          <a:xfrm>
            <a:off x="8792460" y="4799145"/>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3164686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 name="CustomShape 1"/>
          <p:cNvSpPr/>
          <p:nvPr/>
        </p:nvSpPr>
        <p:spPr>
          <a:xfrm>
            <a:off x="0" y="0"/>
            <a:ext cx="9143640" cy="674280"/>
          </a:xfrm>
          <a:prstGeom prst="rect">
            <a:avLst/>
          </a:prstGeom>
          <a:noFill/>
          <a:ln w="9360">
            <a:noFill/>
          </a:ln>
        </p:spPr>
        <p:style>
          <a:lnRef idx="0">
            <a:scrgbClr r="0" g="0" b="0"/>
          </a:lnRef>
          <a:fillRef idx="0">
            <a:scrgbClr r="0" g="0" b="0"/>
          </a:fillRef>
          <a:effectRef idx="0">
            <a:scrgbClr r="0" g="0" b="0"/>
          </a:effectRef>
          <a:fontRef idx="minor"/>
        </p:style>
      </p:sp>
      <p:sp>
        <p:nvSpPr>
          <p:cNvPr id="353" name="CustomShape 2"/>
          <p:cNvSpPr/>
          <p:nvPr/>
        </p:nvSpPr>
        <p:spPr>
          <a:xfrm>
            <a:off x="2243322" y="424233"/>
            <a:ext cx="4847715" cy="367878"/>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gn="ctr">
              <a:lnSpc>
                <a:spcPct val="100000"/>
              </a:lnSpc>
            </a:pPr>
            <a:r>
              <a:rPr lang="ru-RU" b="1" spc="-1" dirty="0">
                <a:solidFill>
                  <a:srgbClr val="000000"/>
                </a:solidFill>
                <a:latin typeface="Times New Roman"/>
              </a:rPr>
              <a:t>ПРОЕКТ ПРОТОКОЛЬНЫХ ПОРУЧЕНИЙ</a:t>
            </a:r>
            <a:endParaRPr lang="ru-RU" spc="-1" dirty="0"/>
          </a:p>
        </p:txBody>
      </p:sp>
      <p:sp>
        <p:nvSpPr>
          <p:cNvPr id="354" name="CustomShape 3"/>
          <p:cNvSpPr/>
          <p:nvPr/>
        </p:nvSpPr>
        <p:spPr>
          <a:xfrm>
            <a:off x="500034" y="1285866"/>
            <a:ext cx="8265600" cy="3098721"/>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lIns="68400" tIns="0" rIns="68400" bIns="0">
            <a:spAutoFit/>
          </a:bodyPr>
          <a:lstStyle/>
          <a:p>
            <a:pPr algn="just">
              <a:lnSpc>
                <a:spcPct val="100000"/>
              </a:lnSpc>
            </a:pPr>
            <a:r>
              <a:rPr lang="ru-RU" sz="1400" b="1" u="sng" spc="-1" dirty="0" smtClean="0">
                <a:solidFill>
                  <a:srgbClr val="000000"/>
                </a:solidFill>
                <a:latin typeface="Times New Roman"/>
              </a:rPr>
              <a:t>Управлению </a:t>
            </a:r>
            <a:r>
              <a:rPr lang="ru-RU" sz="1400" b="1" u="sng" spc="-1" dirty="0" err="1" smtClean="0">
                <a:solidFill>
                  <a:srgbClr val="000000"/>
                </a:solidFill>
                <a:latin typeface="Times New Roman"/>
              </a:rPr>
              <a:t>Россельхознадзора</a:t>
            </a:r>
            <a:r>
              <a:rPr lang="ru-RU" sz="1400" b="1" u="sng" spc="-1" dirty="0" smtClean="0">
                <a:solidFill>
                  <a:srgbClr val="000000"/>
                </a:solidFill>
                <a:latin typeface="Times New Roman"/>
              </a:rPr>
              <a:t> по Костромской и Ивановской областям</a:t>
            </a:r>
            <a:r>
              <a:rPr lang="ru-RU" sz="1400" b="1" spc="-1" dirty="0" smtClean="0">
                <a:solidFill>
                  <a:srgbClr val="000000"/>
                </a:solidFill>
                <a:latin typeface="Times New Roman"/>
              </a:rPr>
              <a:t> </a:t>
            </a:r>
            <a:r>
              <a:rPr lang="ru-RU" sz="1400" b="1" u="sng" spc="-1" dirty="0" smtClean="0">
                <a:solidFill>
                  <a:srgbClr val="000000"/>
                </a:solidFill>
                <a:latin typeface="Times New Roman"/>
              </a:rPr>
              <a:t>рекомендовать:</a:t>
            </a:r>
            <a:endParaRPr lang="ru-RU" sz="1400" spc="-1" dirty="0" smtClean="0"/>
          </a:p>
          <a:p>
            <a:pPr algn="just">
              <a:lnSpc>
                <a:spcPct val="100000"/>
              </a:lnSpc>
            </a:pPr>
            <a:r>
              <a:rPr lang="ru-RU" sz="1400" spc="-1" dirty="0" smtClean="0">
                <a:solidFill>
                  <a:srgbClr val="000000"/>
                </a:solidFill>
                <a:latin typeface="Times New Roman"/>
              </a:rPr>
              <a:t>- совместно с главами муниципальных образований Костромской области продолжить работу по выявлению собственников участков, </a:t>
            </a:r>
            <a:r>
              <a:rPr lang="ru-RU" sz="1400" spc="-1" dirty="0" err="1" smtClean="0">
                <a:solidFill>
                  <a:srgbClr val="000000"/>
                </a:solidFill>
                <a:latin typeface="Times New Roman"/>
              </a:rPr>
              <a:t>невыполняющих</a:t>
            </a:r>
            <a:r>
              <a:rPr lang="ru-RU" sz="1400" spc="-1" dirty="0" smtClean="0">
                <a:solidFill>
                  <a:srgbClr val="000000"/>
                </a:solidFill>
                <a:latin typeface="Times New Roman"/>
              </a:rPr>
              <a:t> требования по обеспечению пожарной безопасности в соответствии с действующим законодательством.</a:t>
            </a:r>
            <a:endParaRPr lang="ru-RU" sz="1400" spc="-1" dirty="0" smtClean="0"/>
          </a:p>
          <a:p>
            <a:pPr algn="just">
              <a:lnSpc>
                <a:spcPct val="100000"/>
              </a:lnSpc>
            </a:pPr>
            <a:r>
              <a:rPr lang="ru-RU" sz="1400" b="1" u="sng" strike="noStrike" spc="-1" dirty="0" smtClean="0">
                <a:solidFill>
                  <a:srgbClr val="000000"/>
                </a:solidFill>
                <a:uFillTx/>
                <a:latin typeface="Times New Roman"/>
              </a:rPr>
              <a:t>Департаменту </a:t>
            </a:r>
            <a:r>
              <a:rPr lang="ru-RU" sz="1400" b="1" u="sng" strike="noStrike" spc="-1" dirty="0">
                <a:solidFill>
                  <a:srgbClr val="000000"/>
                </a:solidFill>
                <a:uFillTx/>
                <a:latin typeface="Times New Roman"/>
              </a:rPr>
              <a:t>образования и науки Костромской области:</a:t>
            </a:r>
            <a:endParaRPr lang="ru-RU" sz="1400" b="0" strike="noStrike" spc="-1" dirty="0">
              <a:latin typeface="Arial"/>
            </a:endParaRPr>
          </a:p>
          <a:p>
            <a:pPr algn="just">
              <a:lnSpc>
                <a:spcPct val="100000"/>
              </a:lnSpc>
            </a:pPr>
            <a:r>
              <a:rPr lang="ru-RU" sz="1400" b="0" strike="noStrike" spc="-1" dirty="0">
                <a:solidFill>
                  <a:srgbClr val="000000"/>
                </a:solidFill>
                <a:latin typeface="Times New Roman"/>
              </a:rPr>
              <a:t>- организовать противопожарную пропаганду во всех образовательных учреждениях, в том числе по правилам поведения в пожароопасный </a:t>
            </a:r>
            <a:r>
              <a:rPr lang="ru-RU" sz="1400" spc="-1" dirty="0" smtClean="0">
                <a:solidFill>
                  <a:srgbClr val="000000"/>
                </a:solidFill>
                <a:latin typeface="Times New Roman"/>
              </a:rPr>
              <a:t>сезон и </a:t>
            </a:r>
            <a:r>
              <a:rPr lang="ru-RU" sz="1400" b="0" strike="noStrike" spc="-1" dirty="0" smtClean="0">
                <a:solidFill>
                  <a:srgbClr val="000000"/>
                </a:solidFill>
                <a:latin typeface="Times New Roman"/>
              </a:rPr>
              <a:t>при </a:t>
            </a:r>
            <a:r>
              <a:rPr lang="ru-RU" sz="1400" b="0" strike="noStrike" spc="-1" dirty="0">
                <a:solidFill>
                  <a:srgbClr val="000000"/>
                </a:solidFill>
                <a:latin typeface="Times New Roman"/>
              </a:rPr>
              <a:t>проведении летних каникул;</a:t>
            </a:r>
            <a:endParaRPr lang="ru-RU" sz="1400" b="0" strike="noStrike" spc="-1" dirty="0">
              <a:latin typeface="Arial"/>
            </a:endParaRPr>
          </a:p>
          <a:p>
            <a:pPr algn="just">
              <a:lnSpc>
                <a:spcPct val="100000"/>
              </a:lnSpc>
            </a:pPr>
            <a:r>
              <a:rPr lang="ru-RU" sz="1400" b="0" strike="noStrike" spc="-1" dirty="0">
                <a:solidFill>
                  <a:srgbClr val="000000"/>
                </a:solidFill>
                <a:latin typeface="Times New Roman"/>
              </a:rPr>
              <a:t>- обеспечить контроль за противопожарным обустройством территорий детских оздоровительных лагерей и созданием противопожарных минерализованных полос по их периметрам, а также  разработки планов эвакуации при осложнении пожарной обстановки.</a:t>
            </a:r>
            <a:endParaRPr lang="ru-RU" sz="1400" b="0" strike="noStrike" spc="-1" dirty="0">
              <a:latin typeface="Arial"/>
            </a:endParaRPr>
          </a:p>
          <a:p>
            <a:pPr algn="just">
              <a:lnSpc>
                <a:spcPct val="100000"/>
              </a:lnSpc>
            </a:pPr>
            <a:r>
              <a:rPr lang="ru-RU" sz="1400" b="1" u="sng" strike="noStrike" spc="-1" dirty="0">
                <a:solidFill>
                  <a:srgbClr val="000000"/>
                </a:solidFill>
                <a:uFillTx/>
                <a:latin typeface="Times New Roman"/>
              </a:rPr>
              <a:t>Главному управлению МЧС России по Костромской области рекомендовать:</a:t>
            </a:r>
            <a:endParaRPr lang="ru-RU" sz="1400" b="0" strike="noStrike" spc="-1" dirty="0">
              <a:latin typeface="Arial"/>
            </a:endParaRPr>
          </a:p>
          <a:p>
            <a:pPr algn="just">
              <a:lnSpc>
                <a:spcPct val="100000"/>
              </a:lnSpc>
            </a:pPr>
            <a:r>
              <a:rPr lang="ru-RU" sz="1400" b="0" strike="noStrike" spc="-1" dirty="0">
                <a:solidFill>
                  <a:srgbClr val="000000"/>
                </a:solidFill>
                <a:latin typeface="Times New Roman"/>
              </a:rPr>
              <a:t>- организовать профилактическую работу в области пожарной безопасности в муниципальных образованиях и организациях независимо от форм собственности.</a:t>
            </a:r>
            <a:endParaRPr lang="ru-RU" sz="1400" b="0" strike="noStrike" spc="-1" dirty="0">
              <a:latin typeface="Arial"/>
            </a:endParaRPr>
          </a:p>
        </p:txBody>
      </p:sp>
      <p:pic>
        <p:nvPicPr>
          <p:cNvPr id="8" name="Рисунок 1070"/>
          <p:cNvPicPr>
            <a:picLocks noChangeAspect="1" noChangeArrowheads="1"/>
          </p:cNvPicPr>
          <p:nvPr/>
        </p:nvPicPr>
        <p:blipFill>
          <a:blip r:embed="rId3"/>
          <a:srcRect/>
          <a:stretch>
            <a:fillRect/>
          </a:stretch>
        </p:blipFill>
        <p:spPr bwMode="auto">
          <a:xfrm>
            <a:off x="50801" y="63501"/>
            <a:ext cx="977899" cy="904390"/>
          </a:xfrm>
          <a:prstGeom prst="rect">
            <a:avLst/>
          </a:prstGeom>
          <a:noFill/>
          <a:ln w="9525">
            <a:noFill/>
            <a:miter lim="800000"/>
            <a:headEnd/>
            <a:tailEnd/>
          </a:ln>
        </p:spPr>
      </p:pic>
      <p:pic>
        <p:nvPicPr>
          <p:cNvPr id="9" name="Picture 41" descr="флаг МЧС4"/>
          <p:cNvPicPr>
            <a:picLocks noChangeAspect="1" noChangeArrowheads="1"/>
          </p:cNvPicPr>
          <p:nvPr/>
        </p:nvPicPr>
        <p:blipFill>
          <a:blip r:embed="rId4" cstate="print"/>
          <a:srcRect/>
          <a:stretch>
            <a:fillRect/>
          </a:stretch>
        </p:blipFill>
        <p:spPr bwMode="auto">
          <a:xfrm>
            <a:off x="7880351" y="0"/>
            <a:ext cx="1263649" cy="911988"/>
          </a:xfrm>
          <a:prstGeom prst="rect">
            <a:avLst/>
          </a:prstGeom>
          <a:noFill/>
          <a:ln w="9525">
            <a:noFill/>
            <a:miter lim="800000"/>
            <a:headEnd/>
            <a:tailEnd/>
          </a:ln>
        </p:spPr>
      </p:pic>
      <p:sp>
        <p:nvSpPr>
          <p:cNvPr id="7" name="CustomShape 40"/>
          <p:cNvSpPr/>
          <p:nvPr/>
        </p:nvSpPr>
        <p:spPr>
          <a:xfrm>
            <a:off x="8659800" y="468180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31</a:t>
            </a:r>
            <a:endParaRPr lang="ru-RU" sz="1400" b="0" strike="noStrike" spc="-1" dirty="0">
              <a:latin typeface="Arial"/>
            </a:endParaRPr>
          </a:p>
        </p:txBody>
      </p:sp>
      <p:sp>
        <p:nvSpPr>
          <p:cNvPr id="10" name="CustomShape 41"/>
          <p:cNvSpPr/>
          <p:nvPr/>
        </p:nvSpPr>
        <p:spPr>
          <a:xfrm>
            <a:off x="8678160" y="467532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6036862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 name="CustomShape 1"/>
          <p:cNvSpPr/>
          <p:nvPr/>
        </p:nvSpPr>
        <p:spPr>
          <a:xfrm>
            <a:off x="0" y="0"/>
            <a:ext cx="9143640" cy="674280"/>
          </a:xfrm>
          <a:prstGeom prst="rect">
            <a:avLst/>
          </a:prstGeom>
          <a:noFill/>
          <a:ln w="9360">
            <a:noFill/>
          </a:ln>
        </p:spPr>
        <p:style>
          <a:lnRef idx="0">
            <a:scrgbClr r="0" g="0" b="0"/>
          </a:lnRef>
          <a:fillRef idx="0">
            <a:scrgbClr r="0" g="0" b="0"/>
          </a:fillRef>
          <a:effectRef idx="0">
            <a:scrgbClr r="0" g="0" b="0"/>
          </a:effectRef>
          <a:fontRef idx="minor"/>
        </p:style>
      </p:sp>
      <p:sp>
        <p:nvSpPr>
          <p:cNvPr id="359" name="CustomShape 2"/>
          <p:cNvSpPr/>
          <p:nvPr/>
        </p:nvSpPr>
        <p:spPr>
          <a:xfrm>
            <a:off x="2147962" y="192652"/>
            <a:ext cx="4847715" cy="367878"/>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nchor="ctr">
            <a:spAutoFit/>
          </a:bodyPr>
          <a:lstStyle/>
          <a:p>
            <a:pPr algn="ctr">
              <a:lnSpc>
                <a:spcPct val="100000"/>
              </a:lnSpc>
            </a:pPr>
            <a:r>
              <a:rPr lang="ru-RU" b="1" spc="-1" dirty="0">
                <a:solidFill>
                  <a:srgbClr val="000000"/>
                </a:solidFill>
                <a:latin typeface="Times New Roman"/>
              </a:rPr>
              <a:t>ПРОЕКТ ПРОТОКОЛЬНЫХ ПОРУЧЕНИЙ</a:t>
            </a:r>
            <a:endParaRPr lang="ru-RU" spc="-1" dirty="0"/>
          </a:p>
        </p:txBody>
      </p:sp>
      <p:sp>
        <p:nvSpPr>
          <p:cNvPr id="360" name="CustomShape 3"/>
          <p:cNvSpPr/>
          <p:nvPr/>
        </p:nvSpPr>
        <p:spPr>
          <a:xfrm>
            <a:off x="490317" y="545961"/>
            <a:ext cx="8265600" cy="4494848"/>
          </a:xfrm>
          <a:prstGeom prst="roundRect">
            <a:avLst>
              <a:gd name="adj" fmla="val 16667"/>
            </a:avLst>
          </a:prstGeom>
          <a:solidFill>
            <a:srgbClr val="EBF6F9"/>
          </a:solidFill>
          <a:ln>
            <a:solidFill>
              <a:srgbClr val="D5E7E9"/>
            </a:solidFill>
            <a:round/>
          </a:ln>
          <a:effectLst>
            <a:outerShdw blurRad="50800" dist="37674" dir="2700000" algn="tl" rotWithShape="0">
              <a:srgbClr val="000000">
                <a:alpha val="40000"/>
              </a:srgbClr>
            </a:outerShdw>
          </a:effectLst>
        </p:spPr>
        <p:style>
          <a:lnRef idx="1">
            <a:schemeClr val="accent5"/>
          </a:lnRef>
          <a:fillRef idx="2">
            <a:schemeClr val="accent5"/>
          </a:fillRef>
          <a:effectRef idx="1">
            <a:schemeClr val="accent5"/>
          </a:effectRef>
          <a:fontRef idx="minor"/>
        </p:style>
        <p:txBody>
          <a:bodyPr wrap="square" lIns="68400" tIns="0" rIns="68400" bIns="0">
            <a:spAutoFit/>
          </a:bodyPr>
          <a:lstStyle/>
          <a:p>
            <a:pPr algn="just">
              <a:lnSpc>
                <a:spcPct val="100000"/>
              </a:lnSpc>
            </a:pPr>
            <a:r>
              <a:rPr lang="ru-RU" sz="1200" b="1" u="sng" strike="noStrike" spc="-1" dirty="0">
                <a:solidFill>
                  <a:srgbClr val="000000"/>
                </a:solidFill>
                <a:uFillTx/>
                <a:latin typeface="Times New Roman"/>
              </a:rPr>
              <a:t>Органам местного самоуправления муниципальных образований Костромской области обеспечить:</a:t>
            </a:r>
            <a:endParaRPr lang="ru-RU" sz="1200" b="0" strike="noStrike" spc="-1" dirty="0">
              <a:latin typeface="Arial"/>
            </a:endParaRPr>
          </a:p>
          <a:p>
            <a:pPr algn="just">
              <a:lnSpc>
                <a:spcPct val="100000"/>
              </a:lnSpc>
            </a:pPr>
            <a:r>
              <a:rPr lang="ru-RU" sz="1200" b="0" strike="noStrike" spc="-1" dirty="0">
                <a:solidFill>
                  <a:srgbClr val="000000"/>
                </a:solidFill>
                <a:latin typeface="Times New Roman"/>
              </a:rPr>
              <a:t>- противопожарное обустройство </a:t>
            </a:r>
            <a:r>
              <a:rPr lang="ru-RU" sz="1200" b="0" strike="noStrike" spc="-1" dirty="0" smtClean="0">
                <a:solidFill>
                  <a:srgbClr val="000000"/>
                </a:solidFill>
                <a:latin typeface="Times New Roman"/>
              </a:rPr>
              <a:t>минерализованных </a:t>
            </a:r>
            <a:r>
              <a:rPr lang="ru-RU" sz="1200" spc="-1" dirty="0" smtClean="0">
                <a:solidFill>
                  <a:srgbClr val="000000"/>
                </a:solidFill>
                <a:latin typeface="Times New Roman"/>
              </a:rPr>
              <a:t>полос вблизи населенных пунктов и </a:t>
            </a:r>
            <a:r>
              <a:rPr lang="ru-RU" sz="1200" b="0" strike="noStrike" spc="-1" dirty="0" smtClean="0">
                <a:solidFill>
                  <a:srgbClr val="000000"/>
                </a:solidFill>
                <a:latin typeface="Times New Roman"/>
              </a:rPr>
              <a:t>противопожарное водоснабжение в соответствии с требованиями;</a:t>
            </a:r>
            <a:endParaRPr lang="ru-RU" sz="1200" b="0" strike="noStrike" spc="-1" dirty="0">
              <a:latin typeface="Arial"/>
            </a:endParaRPr>
          </a:p>
          <a:p>
            <a:pPr algn="just">
              <a:lnSpc>
                <a:spcPct val="100000"/>
              </a:lnSpc>
              <a:buFontTx/>
              <a:buChar char="-"/>
            </a:pPr>
            <a:r>
              <a:rPr lang="ru-RU" sz="1200" b="0" strike="noStrike" spc="-1" dirty="0" smtClean="0">
                <a:solidFill>
                  <a:srgbClr val="000000"/>
                </a:solidFill>
                <a:latin typeface="Times New Roman" panose="02020603050405020304" pitchFamily="18" charset="0"/>
                <a:cs typeface="Times New Roman" panose="02020603050405020304" pitchFamily="18" charset="0"/>
              </a:rPr>
              <a:t>своевременное </a:t>
            </a:r>
            <a:r>
              <a:rPr lang="ru-RU" sz="1200" b="0" strike="noStrike" spc="-1" dirty="0">
                <a:solidFill>
                  <a:srgbClr val="000000"/>
                </a:solidFill>
                <a:latin typeface="Times New Roman" panose="02020603050405020304" pitchFamily="18" charset="0"/>
                <a:cs typeface="Times New Roman" panose="02020603050405020304" pitchFamily="18" charset="0"/>
              </a:rPr>
              <a:t>привлечение созданной группировки сил и средств с целью ликвидации возгораний в первые сутки со времени их обнаружения</a:t>
            </a:r>
            <a:r>
              <a:rPr lang="ru-RU" sz="1200" b="0" strike="noStrike" spc="-1" dirty="0" smtClean="0">
                <a:solidFill>
                  <a:srgbClr val="000000"/>
                </a:solidFill>
                <a:latin typeface="Times New Roman" panose="02020603050405020304" pitchFamily="18" charset="0"/>
                <a:cs typeface="Times New Roman" panose="02020603050405020304" pitchFamily="18" charset="0"/>
              </a:rPr>
              <a:t>;</a:t>
            </a:r>
          </a:p>
          <a:p>
            <a:pPr algn="just">
              <a:lnSpc>
                <a:spcPct val="100000"/>
              </a:lnSpc>
              <a:buFontTx/>
              <a:buChar char="-"/>
            </a:pPr>
            <a:r>
              <a:rPr lang="ru-RU" sz="1200" spc="-1" dirty="0">
                <a:latin typeface="Times New Roman" panose="02020603050405020304" pitchFamily="18" charset="0"/>
                <a:cs typeface="Times New Roman" panose="02020603050405020304" pitchFamily="18" charset="0"/>
              </a:rPr>
              <a:t>доукомплектование сил и средств муниципальных образований средствами тушения ландшафтных пожаров (хлопушки, воздуходувки, ранцевые лесные огнетушители) и тяжелой и землеройной техникой (трактора с плугом, бульдозеры, экскаваторы) до начала пожароопасного сезона;</a:t>
            </a:r>
            <a:endParaRPr lang="ru-RU" sz="1200" b="0" strike="noStrike" spc="-1" dirty="0">
              <a:latin typeface="Times New Roman" panose="02020603050405020304" pitchFamily="18" charset="0"/>
              <a:cs typeface="Times New Roman" panose="02020603050405020304" pitchFamily="18" charset="0"/>
            </a:endParaRPr>
          </a:p>
          <a:p>
            <a:pPr algn="just">
              <a:lnSpc>
                <a:spcPct val="100000"/>
              </a:lnSpc>
            </a:pPr>
            <a:r>
              <a:rPr lang="ru-RU" sz="1200" b="0" strike="noStrike" spc="-1" dirty="0">
                <a:solidFill>
                  <a:srgbClr val="000000"/>
                </a:solidFill>
                <a:latin typeface="Times New Roman"/>
              </a:rPr>
              <a:t>- эффективную работу патрульно-маневренных и патрульно-контрольных групп;</a:t>
            </a:r>
            <a:endParaRPr lang="ru-RU" sz="1200" b="0" strike="noStrike" spc="-1" dirty="0">
              <a:latin typeface="Arial"/>
            </a:endParaRPr>
          </a:p>
          <a:p>
            <a:pPr algn="just">
              <a:lnSpc>
                <a:spcPct val="100000"/>
              </a:lnSpc>
              <a:buFontTx/>
              <a:buChar char="-"/>
            </a:pPr>
            <a:r>
              <a:rPr lang="ru-RU" sz="1200" b="0" strike="noStrike" spc="-1" dirty="0" smtClean="0">
                <a:solidFill>
                  <a:srgbClr val="000000"/>
                </a:solidFill>
                <a:latin typeface="Times New Roman"/>
              </a:rPr>
              <a:t>проведение </a:t>
            </a:r>
            <a:r>
              <a:rPr lang="ru-RU" sz="1200" b="0" strike="noStrike" spc="-1" dirty="0">
                <a:solidFill>
                  <a:srgbClr val="000000"/>
                </a:solidFill>
                <a:latin typeface="Times New Roman"/>
              </a:rPr>
              <a:t>встреч с руководителями садоводческих некоммерческих товариществ и дачных кооперативов по вопросам подготовки к пожароопасному периоду, предупредив их о персональной ответственности за обеспечение пожарной безопасности</a:t>
            </a:r>
            <a:r>
              <a:rPr lang="ru-RU" sz="1200" b="0" strike="noStrike" spc="-1" dirty="0" smtClean="0">
                <a:solidFill>
                  <a:srgbClr val="000000"/>
                </a:solidFill>
                <a:latin typeface="Times New Roman"/>
              </a:rPr>
              <a:t>;</a:t>
            </a:r>
          </a:p>
          <a:p>
            <a:pPr algn="just">
              <a:lnSpc>
                <a:spcPct val="100000"/>
              </a:lnSpc>
              <a:buFontTx/>
              <a:buChar char="-"/>
            </a:pPr>
            <a:r>
              <a:rPr lang="ru-RU" sz="1200" spc="-1" dirty="0" smtClean="0">
                <a:solidFill>
                  <a:srgbClr val="000000"/>
                </a:solidFill>
                <a:latin typeface="Times New Roman"/>
              </a:rPr>
              <a:t> провести работу по развитию «института старост» и «</a:t>
            </a:r>
            <a:r>
              <a:rPr lang="ru-RU" sz="1200" spc="-1" dirty="0" err="1" smtClean="0">
                <a:solidFill>
                  <a:srgbClr val="000000"/>
                </a:solidFill>
                <a:latin typeface="Times New Roman"/>
              </a:rPr>
              <a:t>уличкомов</a:t>
            </a:r>
            <a:r>
              <a:rPr lang="ru-RU" sz="1200" spc="-1" dirty="0" smtClean="0">
                <a:solidFill>
                  <a:srgbClr val="000000"/>
                </a:solidFill>
                <a:latin typeface="Times New Roman"/>
              </a:rPr>
              <a:t>», в целях доведения до населения требований о мерах пожарной безопасности и взаимодействия по своевременному сообщению о происшествиях; </a:t>
            </a:r>
            <a:endParaRPr lang="ru-RU" sz="1200" b="0" strike="noStrike" spc="-1" dirty="0">
              <a:latin typeface="Arial"/>
            </a:endParaRPr>
          </a:p>
          <a:p>
            <a:pPr algn="just">
              <a:lnSpc>
                <a:spcPct val="100000"/>
              </a:lnSpc>
            </a:pPr>
            <a:r>
              <a:rPr lang="ru-RU" sz="1200" b="0" strike="noStrike" spc="-1" dirty="0">
                <a:solidFill>
                  <a:srgbClr val="000000"/>
                </a:solidFill>
                <a:latin typeface="Times New Roman"/>
              </a:rPr>
              <a:t>- продолжение работ по установке аншлагов и информационных щитов по вопросам соблюдения мер пожарной </a:t>
            </a:r>
            <a:r>
              <a:rPr lang="ru-RU" sz="1200" b="0" strike="noStrike" spc="-1" dirty="0" smtClean="0">
                <a:solidFill>
                  <a:srgbClr val="000000"/>
                </a:solidFill>
                <a:latin typeface="Times New Roman"/>
              </a:rPr>
              <a:t>безопасности, а </a:t>
            </a:r>
            <a:r>
              <a:rPr lang="ru-RU" sz="1200" spc="-1" dirty="0" smtClean="0">
                <a:solidFill>
                  <a:srgbClr val="000000"/>
                </a:solidFill>
                <a:latin typeface="Times New Roman"/>
              </a:rPr>
              <a:t>также указателей с наименованием населенных пунктов ;</a:t>
            </a:r>
            <a:endParaRPr lang="ru-RU" sz="1200" b="0" strike="noStrike" spc="-1" dirty="0">
              <a:latin typeface="Arial"/>
            </a:endParaRPr>
          </a:p>
          <a:p>
            <a:pPr algn="just">
              <a:lnSpc>
                <a:spcPct val="100000"/>
              </a:lnSpc>
            </a:pPr>
            <a:r>
              <a:rPr lang="ru-RU" sz="1200" b="0" strike="noStrike" spc="-1" dirty="0">
                <a:solidFill>
                  <a:srgbClr val="000000"/>
                </a:solidFill>
                <a:latin typeface="Times New Roman"/>
              </a:rPr>
              <a:t>- обмен информацией о пожарной обстановке;</a:t>
            </a:r>
            <a:endParaRPr lang="ru-RU" sz="1200" b="0" strike="noStrike" spc="-1" dirty="0">
              <a:latin typeface="Arial"/>
            </a:endParaRPr>
          </a:p>
          <a:p>
            <a:pPr algn="just">
              <a:lnSpc>
                <a:spcPct val="100000"/>
              </a:lnSpc>
            </a:pPr>
            <a:r>
              <a:rPr lang="ru-RU" sz="1200" b="0" strike="noStrike" spc="-1" dirty="0">
                <a:solidFill>
                  <a:srgbClr val="000000"/>
                </a:solidFill>
                <a:latin typeface="Times New Roman"/>
              </a:rPr>
              <a:t>- в случае повышения пожарной опасности незамедлительное введение особого противопожарного режима на соответствующих территориях;</a:t>
            </a:r>
            <a:endParaRPr lang="ru-RU" sz="1200" b="0" strike="noStrike" spc="-1" dirty="0">
              <a:latin typeface="Arial"/>
            </a:endParaRPr>
          </a:p>
          <a:p>
            <a:pPr algn="just">
              <a:lnSpc>
                <a:spcPct val="100000"/>
              </a:lnSpc>
              <a:buClr>
                <a:srgbClr val="000000"/>
              </a:buClr>
              <a:buFont typeface="StarSymbol"/>
              <a:buChar char="-"/>
            </a:pPr>
            <a:r>
              <a:rPr lang="ru-RU" sz="1200" b="0" strike="noStrike" spc="-1" dirty="0">
                <a:solidFill>
                  <a:srgbClr val="000000"/>
                </a:solidFill>
                <a:latin typeface="Times New Roman"/>
              </a:rPr>
              <a:t>оповещение и информирование населения об опасностях, возникающих при чрезвычайных ситуациях природного и техногенного характера;</a:t>
            </a:r>
            <a:endParaRPr lang="ru-RU" sz="1200" b="0" strike="noStrike" spc="-1" dirty="0">
              <a:latin typeface="Arial"/>
            </a:endParaRPr>
          </a:p>
          <a:p>
            <a:pPr algn="just">
              <a:lnSpc>
                <a:spcPct val="100000"/>
              </a:lnSpc>
              <a:buClr>
                <a:srgbClr val="000000"/>
              </a:buClr>
              <a:buFont typeface="StarSymbol"/>
              <a:buChar char="-"/>
            </a:pPr>
            <a:r>
              <a:rPr lang="ru-RU" sz="1200" b="0" strike="noStrike" spc="-1" dirty="0">
                <a:solidFill>
                  <a:srgbClr val="000000"/>
                </a:solidFill>
                <a:latin typeface="Times New Roman"/>
              </a:rPr>
              <a:t> создание комиссий по оценке ущерба от ландшафтных пожаров. </a:t>
            </a:r>
            <a:endParaRPr lang="ru-RU" sz="1200" b="0" strike="noStrike" spc="-1" dirty="0">
              <a:latin typeface="Arial"/>
            </a:endParaRPr>
          </a:p>
        </p:txBody>
      </p:sp>
      <p:pic>
        <p:nvPicPr>
          <p:cNvPr id="8" name="Рисунок 1070"/>
          <p:cNvPicPr>
            <a:picLocks noChangeAspect="1" noChangeArrowheads="1"/>
          </p:cNvPicPr>
          <p:nvPr/>
        </p:nvPicPr>
        <p:blipFill>
          <a:blip r:embed="rId3"/>
          <a:srcRect/>
          <a:stretch>
            <a:fillRect/>
          </a:stretch>
        </p:blipFill>
        <p:spPr bwMode="auto">
          <a:xfrm>
            <a:off x="0" y="3799"/>
            <a:ext cx="908015" cy="839759"/>
          </a:xfrm>
          <a:prstGeom prst="rect">
            <a:avLst/>
          </a:prstGeom>
          <a:noFill/>
          <a:ln w="9525">
            <a:noFill/>
            <a:miter lim="800000"/>
            <a:headEnd/>
            <a:tailEnd/>
          </a:ln>
        </p:spPr>
      </p:pic>
      <p:pic>
        <p:nvPicPr>
          <p:cNvPr id="9" name="Picture 41" descr="флаг МЧС4"/>
          <p:cNvPicPr>
            <a:picLocks noChangeAspect="1" noChangeArrowheads="1"/>
          </p:cNvPicPr>
          <p:nvPr/>
        </p:nvPicPr>
        <p:blipFill>
          <a:blip r:embed="rId4" cstate="print"/>
          <a:srcRect/>
          <a:stretch>
            <a:fillRect/>
          </a:stretch>
        </p:blipFill>
        <p:spPr bwMode="auto">
          <a:xfrm>
            <a:off x="8100392" y="0"/>
            <a:ext cx="1043608" cy="753182"/>
          </a:xfrm>
          <a:prstGeom prst="rect">
            <a:avLst/>
          </a:prstGeom>
          <a:noFill/>
          <a:ln w="9525">
            <a:noFill/>
            <a:miter lim="800000"/>
            <a:headEnd/>
            <a:tailEnd/>
          </a:ln>
        </p:spPr>
      </p:pic>
      <p:sp>
        <p:nvSpPr>
          <p:cNvPr id="7" name="CustomShape 40"/>
          <p:cNvSpPr/>
          <p:nvPr/>
        </p:nvSpPr>
        <p:spPr>
          <a:xfrm>
            <a:off x="8765634" y="481419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32</a:t>
            </a:r>
            <a:endParaRPr lang="ru-RU" sz="1400" b="0" strike="noStrike" spc="-1" dirty="0">
              <a:latin typeface="Arial"/>
            </a:endParaRPr>
          </a:p>
        </p:txBody>
      </p:sp>
      <p:sp>
        <p:nvSpPr>
          <p:cNvPr id="10" name="CustomShape 41"/>
          <p:cNvSpPr/>
          <p:nvPr/>
        </p:nvSpPr>
        <p:spPr>
          <a:xfrm>
            <a:off x="8765634" y="480285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Tree>
    <p:extLst>
      <p:ext uri="{BB962C8B-B14F-4D97-AF65-F5344CB8AC3E}">
        <p14:creationId xmlns:p14="http://schemas.microsoft.com/office/powerpoint/2010/main" val="4490676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 name="CustomShape 2"/>
          <p:cNvSpPr/>
          <p:nvPr/>
        </p:nvSpPr>
        <p:spPr>
          <a:xfrm>
            <a:off x="2716200" y="325440"/>
            <a:ext cx="5457600" cy="815760"/>
          </a:xfrm>
          <a:prstGeom prst="rect">
            <a:avLst/>
          </a:prstGeom>
          <a:noFill/>
          <a:ln w="9360">
            <a:noFill/>
          </a:ln>
        </p:spPr>
        <p:style>
          <a:lnRef idx="0">
            <a:scrgbClr r="0" g="0" b="0"/>
          </a:lnRef>
          <a:fillRef idx="0">
            <a:scrgbClr r="0" g="0" b="0"/>
          </a:fillRef>
          <a:effectRef idx="0">
            <a:scrgbClr r="0" g="0" b="0"/>
          </a:effectRef>
          <a:fontRef idx="minor"/>
        </p:style>
      </p:sp>
      <p:sp>
        <p:nvSpPr>
          <p:cNvPr id="90" name="CustomShape 3"/>
          <p:cNvSpPr/>
          <p:nvPr/>
        </p:nvSpPr>
        <p:spPr>
          <a:xfrm>
            <a:off x="0" y="1841400"/>
            <a:ext cx="9143640" cy="1561680"/>
          </a:xfrm>
          <a:prstGeom prst="rect">
            <a:avLst/>
          </a:prstGeom>
          <a:noFill/>
          <a:ln w="9360">
            <a:noFill/>
          </a:ln>
        </p:spPr>
        <p:style>
          <a:lnRef idx="0">
            <a:scrgbClr r="0" g="0" b="0"/>
          </a:lnRef>
          <a:fillRef idx="0">
            <a:scrgbClr r="0" g="0" b="0"/>
          </a:fillRef>
          <a:effectRef idx="0">
            <a:scrgbClr r="0" g="0" b="0"/>
          </a:effectRef>
          <a:fontRef idx="minor"/>
        </p:style>
        <p:txBody>
          <a:bodyPr lIns="60120" tIns="29880" rIns="60120" bIns="29880">
            <a:noAutofit/>
          </a:bodyPr>
          <a:lstStyle/>
          <a:p>
            <a:pPr algn="ctr">
              <a:lnSpc>
                <a:spcPct val="100000"/>
              </a:lnSpc>
              <a:spcBef>
                <a:spcPts val="479"/>
              </a:spcBef>
            </a:pPr>
            <a:r>
              <a:rPr lang="ru-RU" sz="2400" b="0" strike="noStrike" spc="-1" dirty="0">
                <a:latin typeface="Times New Roman"/>
              </a:rPr>
              <a:t>ДОКЛАД </a:t>
            </a:r>
            <a:r>
              <a:rPr lang="ru-RU" sz="2400" b="0" strike="noStrike" spc="-1" dirty="0" smtClean="0">
                <a:latin typeface="Times New Roman"/>
              </a:rPr>
              <a:t>ЗАКОНЧИЛ</a:t>
            </a:r>
          </a:p>
          <a:p>
            <a:pPr algn="ctr">
              <a:lnSpc>
                <a:spcPct val="100000"/>
              </a:lnSpc>
              <a:spcBef>
                <a:spcPts val="479"/>
              </a:spcBef>
            </a:pPr>
            <a:r>
              <a:rPr lang="ru-RU" sz="2400" spc="-1" dirty="0" smtClean="0">
                <a:latin typeface="Times New Roman"/>
              </a:rPr>
              <a:t>БЛАГОДАРЮ ЗА ВНИМАНИЕ!</a:t>
            </a:r>
            <a:endParaRPr lang="ru-RU" sz="2400" b="0" strike="noStrike" spc="-1" dirty="0">
              <a:latin typeface="Arial"/>
            </a:endParaRPr>
          </a:p>
        </p:txBody>
      </p:sp>
      <p:pic>
        <p:nvPicPr>
          <p:cNvPr id="91" name="Picture 41" descr="флаг МЧС4"/>
          <p:cNvPicPr/>
          <p:nvPr/>
        </p:nvPicPr>
        <p:blipFill>
          <a:blip r:embed="rId3"/>
          <a:stretch/>
        </p:blipFill>
        <p:spPr>
          <a:xfrm>
            <a:off x="7072330" y="1"/>
            <a:ext cx="1920111" cy="1643055"/>
          </a:xfrm>
          <a:prstGeom prst="rect">
            <a:avLst/>
          </a:prstGeom>
          <a:ln w="9360">
            <a:noFill/>
          </a:ln>
        </p:spPr>
      </p:pic>
      <p:grpSp>
        <p:nvGrpSpPr>
          <p:cNvPr id="2" name="Group 4"/>
          <p:cNvGrpSpPr/>
          <p:nvPr/>
        </p:nvGrpSpPr>
        <p:grpSpPr>
          <a:xfrm>
            <a:off x="206280" y="4017960"/>
            <a:ext cx="8813520" cy="995040"/>
            <a:chOff x="206280" y="4017960"/>
            <a:chExt cx="8813520" cy="995040"/>
          </a:xfrm>
        </p:grpSpPr>
        <p:pic>
          <p:nvPicPr>
            <p:cNvPr id="93" name="Picture 2" descr="D:\Desktop\АНАЛИТИК\гербы костромской области\Антроповского-района.png"/>
            <p:cNvPicPr/>
            <p:nvPr/>
          </p:nvPicPr>
          <p:blipFill>
            <a:blip r:embed="rId4"/>
            <a:stretch/>
          </p:blipFill>
          <p:spPr>
            <a:xfrm>
              <a:off x="206280" y="4017960"/>
              <a:ext cx="431640" cy="459000"/>
            </a:xfrm>
            <a:prstGeom prst="rect">
              <a:avLst/>
            </a:prstGeom>
            <a:ln w="9360">
              <a:noFill/>
            </a:ln>
          </p:spPr>
        </p:pic>
        <p:pic>
          <p:nvPicPr>
            <p:cNvPr id="94" name="Picture 3" descr="D:\Desktop\АНАЛИТИК\гербы костромской области\Буйский.png"/>
            <p:cNvPicPr/>
            <p:nvPr/>
          </p:nvPicPr>
          <p:blipFill>
            <a:blip r:embed="rId5"/>
            <a:stretch/>
          </p:blipFill>
          <p:spPr>
            <a:xfrm>
              <a:off x="1407240" y="4017960"/>
              <a:ext cx="431640" cy="459000"/>
            </a:xfrm>
            <a:prstGeom prst="rect">
              <a:avLst/>
            </a:prstGeom>
            <a:ln w="9360">
              <a:noFill/>
            </a:ln>
          </p:spPr>
        </p:pic>
        <p:pic>
          <p:nvPicPr>
            <p:cNvPr id="95" name="Picture 4" descr="D:\Desktop\АНАЛИТИК\гербы костромской области\Волгореченск.jpg"/>
            <p:cNvPicPr/>
            <p:nvPr/>
          </p:nvPicPr>
          <p:blipFill>
            <a:blip r:embed="rId6"/>
            <a:stretch/>
          </p:blipFill>
          <p:spPr>
            <a:xfrm>
              <a:off x="2606040" y="4017960"/>
              <a:ext cx="431640" cy="459000"/>
            </a:xfrm>
            <a:prstGeom prst="rect">
              <a:avLst/>
            </a:prstGeom>
            <a:ln w="9360">
              <a:noFill/>
            </a:ln>
          </p:spPr>
        </p:pic>
        <p:pic>
          <p:nvPicPr>
            <p:cNvPr id="96" name="Picture 5" descr="D:\Desktop\АНАЛИТИК\гербы костромской области\Вохма.gif"/>
            <p:cNvPicPr/>
            <p:nvPr/>
          </p:nvPicPr>
          <p:blipFill>
            <a:blip r:embed="rId7"/>
            <a:srcRect l="6628" t="2912" r="6264" b="6605"/>
            <a:stretch/>
          </p:blipFill>
          <p:spPr>
            <a:xfrm>
              <a:off x="3814920" y="4032360"/>
              <a:ext cx="431640" cy="459000"/>
            </a:xfrm>
            <a:prstGeom prst="rect">
              <a:avLst/>
            </a:prstGeom>
            <a:ln w="9360">
              <a:noFill/>
            </a:ln>
          </p:spPr>
        </p:pic>
        <p:pic>
          <p:nvPicPr>
            <p:cNvPr id="97" name="Picture 6" descr="D:\Desktop\АНАЛИТИК\гербы костромской области\Галичский.png"/>
            <p:cNvPicPr/>
            <p:nvPr/>
          </p:nvPicPr>
          <p:blipFill>
            <a:blip r:embed="rId8"/>
            <a:stretch/>
          </p:blipFill>
          <p:spPr>
            <a:xfrm>
              <a:off x="5032080" y="4017960"/>
              <a:ext cx="431640" cy="459000"/>
            </a:xfrm>
            <a:prstGeom prst="rect">
              <a:avLst/>
            </a:prstGeom>
            <a:ln w="9360">
              <a:noFill/>
            </a:ln>
          </p:spPr>
        </p:pic>
        <p:pic>
          <p:nvPicPr>
            <p:cNvPr id="98" name="Picture 7" descr="D:\Desktop\АНАЛИТИК\гербы костромской области\Кадый.jpg"/>
            <p:cNvPicPr/>
            <p:nvPr/>
          </p:nvPicPr>
          <p:blipFill>
            <a:blip r:embed="rId9"/>
            <a:stretch/>
          </p:blipFill>
          <p:spPr>
            <a:xfrm>
              <a:off x="6800760" y="4017960"/>
              <a:ext cx="431640" cy="459000"/>
            </a:xfrm>
            <a:prstGeom prst="rect">
              <a:avLst/>
            </a:prstGeom>
            <a:ln w="9360">
              <a:noFill/>
            </a:ln>
          </p:spPr>
        </p:pic>
        <p:pic>
          <p:nvPicPr>
            <p:cNvPr id="99" name="Picture 8" descr="D:\Desktop\АНАЛИТИК\гербы костромской области\Кологриве.png"/>
            <p:cNvPicPr/>
            <p:nvPr/>
          </p:nvPicPr>
          <p:blipFill>
            <a:blip r:embed="rId10"/>
            <a:stretch/>
          </p:blipFill>
          <p:spPr>
            <a:xfrm>
              <a:off x="7392960" y="4017960"/>
              <a:ext cx="431640" cy="459000"/>
            </a:xfrm>
            <a:prstGeom prst="rect">
              <a:avLst/>
            </a:prstGeom>
            <a:ln w="9360">
              <a:noFill/>
            </a:ln>
          </p:spPr>
        </p:pic>
        <p:pic>
          <p:nvPicPr>
            <p:cNvPr id="100" name="Picture 9" descr="D:\Desktop\АНАЛИТИК\гербы костромской области\г. Кострома.jpg"/>
            <p:cNvPicPr/>
            <p:nvPr/>
          </p:nvPicPr>
          <p:blipFill>
            <a:blip r:embed="rId11"/>
            <a:stretch/>
          </p:blipFill>
          <p:spPr>
            <a:xfrm>
              <a:off x="7999560" y="4017960"/>
              <a:ext cx="431640" cy="459000"/>
            </a:xfrm>
            <a:prstGeom prst="rect">
              <a:avLst/>
            </a:prstGeom>
            <a:ln w="9360">
              <a:noFill/>
            </a:ln>
          </p:spPr>
        </p:pic>
        <p:pic>
          <p:nvPicPr>
            <p:cNvPr id="101" name="Picture 10" descr="D:\Desktop\АНАЛИТИК\гербы костромской области\Костромской.png"/>
            <p:cNvPicPr/>
            <p:nvPr/>
          </p:nvPicPr>
          <p:blipFill>
            <a:blip r:embed="rId12"/>
            <a:stretch/>
          </p:blipFill>
          <p:spPr>
            <a:xfrm>
              <a:off x="8588160" y="4017960"/>
              <a:ext cx="431640" cy="459000"/>
            </a:xfrm>
            <a:prstGeom prst="rect">
              <a:avLst/>
            </a:prstGeom>
            <a:ln w="9360">
              <a:noFill/>
            </a:ln>
          </p:spPr>
        </p:pic>
        <p:pic>
          <p:nvPicPr>
            <p:cNvPr id="102" name="Picture 11" descr="D:\Desktop\АНАЛИТИК\гербы костромской области\Красное.jpg"/>
            <p:cNvPicPr/>
            <p:nvPr/>
          </p:nvPicPr>
          <p:blipFill>
            <a:blip r:embed="rId13"/>
            <a:stretch/>
          </p:blipFill>
          <p:spPr>
            <a:xfrm>
              <a:off x="798480" y="4017960"/>
              <a:ext cx="431640" cy="459000"/>
            </a:xfrm>
            <a:prstGeom prst="rect">
              <a:avLst/>
            </a:prstGeom>
            <a:ln w="9360">
              <a:noFill/>
            </a:ln>
          </p:spPr>
        </p:pic>
        <p:pic>
          <p:nvPicPr>
            <p:cNvPr id="103" name="Picture 12" descr="D:\Desktop\АНАЛИТИК\гербы костромской области\Макарьевский.png"/>
            <p:cNvPicPr/>
            <p:nvPr/>
          </p:nvPicPr>
          <p:blipFill>
            <a:blip r:embed="rId14"/>
            <a:stretch/>
          </p:blipFill>
          <p:spPr>
            <a:xfrm>
              <a:off x="1999080" y="4017960"/>
              <a:ext cx="431640" cy="459000"/>
            </a:xfrm>
            <a:prstGeom prst="rect">
              <a:avLst/>
            </a:prstGeom>
            <a:ln w="9360">
              <a:noFill/>
            </a:ln>
          </p:spPr>
        </p:pic>
        <p:pic>
          <p:nvPicPr>
            <p:cNvPr id="104" name="Picture 15" descr="D:\Desktop\АНАЛИТИК\гербы костромской области\Мантурово.png"/>
            <p:cNvPicPr/>
            <p:nvPr/>
          </p:nvPicPr>
          <p:blipFill>
            <a:blip r:embed="rId15"/>
            <a:stretch/>
          </p:blipFill>
          <p:spPr>
            <a:xfrm>
              <a:off x="3197880" y="4017960"/>
              <a:ext cx="431640" cy="459000"/>
            </a:xfrm>
            <a:prstGeom prst="rect">
              <a:avLst/>
            </a:prstGeom>
            <a:ln w="9360">
              <a:noFill/>
            </a:ln>
          </p:spPr>
        </p:pic>
        <p:pic>
          <p:nvPicPr>
            <p:cNvPr id="106" name="Picture 17" descr="D:\Desktop\АНАЛИТИК\гербы костромской области\Межевской.png"/>
            <p:cNvPicPr/>
            <p:nvPr/>
          </p:nvPicPr>
          <p:blipFill>
            <a:blip r:embed="rId16"/>
            <a:stretch/>
          </p:blipFill>
          <p:spPr>
            <a:xfrm>
              <a:off x="5620680" y="4017960"/>
              <a:ext cx="431640" cy="459000"/>
            </a:xfrm>
            <a:prstGeom prst="rect">
              <a:avLst/>
            </a:prstGeom>
            <a:ln w="9360">
              <a:noFill/>
            </a:ln>
          </p:spPr>
        </p:pic>
        <p:pic>
          <p:nvPicPr>
            <p:cNvPr id="107" name="Picture 24" descr="C:\Users\Аналитик\Desktop\Галичский р-н.png"/>
            <p:cNvPicPr/>
            <p:nvPr/>
          </p:nvPicPr>
          <p:blipFill>
            <a:blip r:embed="rId17"/>
            <a:stretch/>
          </p:blipFill>
          <p:spPr>
            <a:xfrm>
              <a:off x="6209280" y="4017960"/>
              <a:ext cx="431640" cy="459000"/>
            </a:xfrm>
            <a:prstGeom prst="rect">
              <a:avLst/>
            </a:prstGeom>
            <a:ln w="9360">
              <a:noFill/>
            </a:ln>
          </p:spPr>
        </p:pic>
        <p:pic>
          <p:nvPicPr>
            <p:cNvPr id="108" name="Picture 18" descr="D:\Desktop\АНАЛИТИК\гербы костромской области\Нейский.png"/>
            <p:cNvPicPr/>
            <p:nvPr/>
          </p:nvPicPr>
          <p:blipFill>
            <a:blip r:embed="rId18"/>
            <a:stretch/>
          </p:blipFill>
          <p:spPr>
            <a:xfrm>
              <a:off x="3206880" y="4554000"/>
              <a:ext cx="431640" cy="459000"/>
            </a:xfrm>
            <a:prstGeom prst="rect">
              <a:avLst/>
            </a:prstGeom>
            <a:ln w="9360">
              <a:noFill/>
            </a:ln>
          </p:spPr>
        </p:pic>
        <p:pic>
          <p:nvPicPr>
            <p:cNvPr id="109" name="Picture 19" descr="D:\Desktop\АНАЛИТИК\гербы костромской области\Нерехтский.png"/>
            <p:cNvPicPr/>
            <p:nvPr/>
          </p:nvPicPr>
          <p:blipFill>
            <a:blip r:embed="rId19"/>
            <a:stretch/>
          </p:blipFill>
          <p:spPr>
            <a:xfrm>
              <a:off x="4404240" y="4032360"/>
              <a:ext cx="431640" cy="459000"/>
            </a:xfrm>
            <a:prstGeom prst="rect">
              <a:avLst/>
            </a:prstGeom>
            <a:ln w="9360">
              <a:noFill/>
            </a:ln>
          </p:spPr>
        </p:pic>
        <p:pic>
          <p:nvPicPr>
            <p:cNvPr id="110" name="Picture 20" descr="D:\Desktop\АНАЛИТИК\гербы костромской области\Октябрьский.jpg"/>
            <p:cNvPicPr/>
            <p:nvPr/>
          </p:nvPicPr>
          <p:blipFill>
            <a:blip r:embed="rId20"/>
            <a:stretch/>
          </p:blipFill>
          <p:spPr>
            <a:xfrm>
              <a:off x="5601240" y="4554000"/>
              <a:ext cx="431640" cy="459000"/>
            </a:xfrm>
            <a:prstGeom prst="rect">
              <a:avLst/>
            </a:prstGeom>
            <a:ln w="9360">
              <a:noFill/>
            </a:ln>
          </p:spPr>
        </p:pic>
        <p:pic>
          <p:nvPicPr>
            <p:cNvPr id="111" name="Picture 21" descr="D:\Desktop\АНАЛИТИК\гербы костромской области\Островский.png"/>
            <p:cNvPicPr/>
            <p:nvPr/>
          </p:nvPicPr>
          <p:blipFill>
            <a:blip r:embed="rId21"/>
            <a:stretch/>
          </p:blipFill>
          <p:spPr>
            <a:xfrm>
              <a:off x="6798240" y="4554000"/>
              <a:ext cx="431640" cy="457200"/>
            </a:xfrm>
            <a:prstGeom prst="rect">
              <a:avLst/>
            </a:prstGeom>
            <a:ln w="9360">
              <a:noFill/>
            </a:ln>
          </p:spPr>
        </p:pic>
        <p:pic>
          <p:nvPicPr>
            <p:cNvPr id="112" name="Picture 22" descr="D:\Desktop\АНАЛИТИК\гербы костромской области\Павинский.png"/>
            <p:cNvPicPr/>
            <p:nvPr/>
          </p:nvPicPr>
          <p:blipFill>
            <a:blip r:embed="rId22"/>
            <a:stretch/>
          </p:blipFill>
          <p:spPr>
            <a:xfrm>
              <a:off x="7995240" y="4554000"/>
              <a:ext cx="431640" cy="459000"/>
            </a:xfrm>
            <a:prstGeom prst="rect">
              <a:avLst/>
            </a:prstGeom>
            <a:ln w="9360">
              <a:noFill/>
            </a:ln>
          </p:spPr>
        </p:pic>
        <p:pic>
          <p:nvPicPr>
            <p:cNvPr id="113" name="Picture 23" descr="D:\Desktop\АНАЛИТИК\гербы костромской области\Парфеньевский.png"/>
            <p:cNvPicPr/>
            <p:nvPr/>
          </p:nvPicPr>
          <p:blipFill>
            <a:blip r:embed="rId23"/>
            <a:stretch/>
          </p:blipFill>
          <p:spPr>
            <a:xfrm>
              <a:off x="214200" y="4554000"/>
              <a:ext cx="431640" cy="459000"/>
            </a:xfrm>
            <a:prstGeom prst="rect">
              <a:avLst/>
            </a:prstGeom>
            <a:ln w="9360">
              <a:noFill/>
            </a:ln>
          </p:spPr>
        </p:pic>
        <p:pic>
          <p:nvPicPr>
            <p:cNvPr id="114" name="Picture 25" descr="D:\Desktop\АНАЛИТИК\гербы костромской области\Поназыревский.png"/>
            <p:cNvPicPr/>
            <p:nvPr/>
          </p:nvPicPr>
          <p:blipFill>
            <a:blip r:embed="rId24"/>
            <a:stretch/>
          </p:blipFill>
          <p:spPr>
            <a:xfrm>
              <a:off x="812880" y="4554000"/>
              <a:ext cx="431640" cy="459000"/>
            </a:xfrm>
            <a:prstGeom prst="rect">
              <a:avLst/>
            </a:prstGeom>
            <a:ln w="9360">
              <a:noFill/>
            </a:ln>
          </p:spPr>
        </p:pic>
        <p:pic>
          <p:nvPicPr>
            <p:cNvPr id="115" name="Picture 26" descr="D:\Desktop\АНАЛИТИК\гербы костромской области\Пыщугский.jpg"/>
            <p:cNvPicPr/>
            <p:nvPr/>
          </p:nvPicPr>
          <p:blipFill>
            <a:blip r:embed="rId25"/>
            <a:stretch/>
          </p:blipFill>
          <p:spPr>
            <a:xfrm>
              <a:off x="1411560" y="4554000"/>
              <a:ext cx="431640" cy="459000"/>
            </a:xfrm>
            <a:prstGeom prst="rect">
              <a:avLst/>
            </a:prstGeom>
            <a:ln w="9360">
              <a:noFill/>
            </a:ln>
          </p:spPr>
        </p:pic>
        <p:pic>
          <p:nvPicPr>
            <p:cNvPr id="116" name="Picture 27" descr="D:\Desktop\АНАЛИТИК\гербы костромской области\Солигаличский.png"/>
            <p:cNvPicPr/>
            <p:nvPr/>
          </p:nvPicPr>
          <p:blipFill>
            <a:blip r:embed="rId26"/>
            <a:stretch/>
          </p:blipFill>
          <p:spPr>
            <a:xfrm>
              <a:off x="2009880" y="4554000"/>
              <a:ext cx="431640" cy="459000"/>
            </a:xfrm>
            <a:prstGeom prst="rect">
              <a:avLst/>
            </a:prstGeom>
            <a:ln w="9360">
              <a:noFill/>
            </a:ln>
          </p:spPr>
        </p:pic>
        <p:pic>
          <p:nvPicPr>
            <p:cNvPr id="117" name="Picture 28" descr="D:\Desktop\АНАЛИТИК\гербы костромской области\Судиславский.jpg"/>
            <p:cNvPicPr/>
            <p:nvPr/>
          </p:nvPicPr>
          <p:blipFill>
            <a:blip r:embed="rId27"/>
            <a:stretch/>
          </p:blipFill>
          <p:spPr>
            <a:xfrm>
              <a:off x="2608560" y="4554000"/>
              <a:ext cx="431640" cy="459000"/>
            </a:xfrm>
            <a:prstGeom prst="rect">
              <a:avLst/>
            </a:prstGeom>
            <a:ln w="9360">
              <a:noFill/>
            </a:ln>
          </p:spPr>
        </p:pic>
        <p:pic>
          <p:nvPicPr>
            <p:cNvPr id="118" name="Picture 29" descr="D:\Desktop\АНАЛИТИК\гербы костромской области\Шарья.jpg"/>
            <p:cNvPicPr/>
            <p:nvPr/>
          </p:nvPicPr>
          <p:blipFill>
            <a:blip r:embed="rId28"/>
            <a:stretch/>
          </p:blipFill>
          <p:spPr>
            <a:xfrm>
              <a:off x="7396920" y="4554000"/>
              <a:ext cx="431640" cy="459000"/>
            </a:xfrm>
            <a:prstGeom prst="rect">
              <a:avLst/>
            </a:prstGeom>
            <a:ln w="9360">
              <a:noFill/>
            </a:ln>
          </p:spPr>
        </p:pic>
        <p:pic>
          <p:nvPicPr>
            <p:cNvPr id="119" name="Picture 30" descr="D:\Desktop\АНАЛИТИК\гербы костромской области\Сусанинского.jpg"/>
            <p:cNvPicPr/>
            <p:nvPr/>
          </p:nvPicPr>
          <p:blipFill>
            <a:blip r:embed="rId29"/>
            <a:stretch/>
          </p:blipFill>
          <p:spPr>
            <a:xfrm>
              <a:off x="3805560" y="4554000"/>
              <a:ext cx="431640" cy="459000"/>
            </a:xfrm>
            <a:prstGeom prst="rect">
              <a:avLst/>
            </a:prstGeom>
            <a:ln w="9360">
              <a:noFill/>
            </a:ln>
          </p:spPr>
        </p:pic>
        <p:pic>
          <p:nvPicPr>
            <p:cNvPr id="120" name="Picture 31" descr="D:\Desktop\АНАЛИТИК\гербы костромской области\Чухломской.png"/>
            <p:cNvPicPr/>
            <p:nvPr/>
          </p:nvPicPr>
          <p:blipFill>
            <a:blip r:embed="rId30"/>
            <a:stretch/>
          </p:blipFill>
          <p:spPr>
            <a:xfrm>
              <a:off x="5002560" y="4554000"/>
              <a:ext cx="431640" cy="459000"/>
            </a:xfrm>
            <a:prstGeom prst="rect">
              <a:avLst/>
            </a:prstGeom>
            <a:ln w="9360">
              <a:noFill/>
            </a:ln>
          </p:spPr>
        </p:pic>
        <p:pic>
          <p:nvPicPr>
            <p:cNvPr id="121" name="Picture 32" descr="D:\Desktop\АНАЛИТИК\гербы костромской области\Шарьинский.jpg"/>
            <p:cNvPicPr/>
            <p:nvPr/>
          </p:nvPicPr>
          <p:blipFill>
            <a:blip r:embed="rId31"/>
            <a:stretch/>
          </p:blipFill>
          <p:spPr>
            <a:xfrm>
              <a:off x="6199560" y="4554000"/>
              <a:ext cx="431640" cy="459000"/>
            </a:xfrm>
            <a:prstGeom prst="rect">
              <a:avLst/>
            </a:prstGeom>
            <a:ln w="9360">
              <a:noFill/>
            </a:ln>
          </p:spPr>
        </p:pic>
      </p:grpSp>
      <p:pic>
        <p:nvPicPr>
          <p:cNvPr id="122" name="Picture 37"/>
          <p:cNvPicPr/>
          <p:nvPr/>
        </p:nvPicPr>
        <p:blipFill>
          <a:blip r:embed="rId32"/>
          <a:stretch/>
        </p:blipFill>
        <p:spPr>
          <a:xfrm>
            <a:off x="8588520" y="4552920"/>
            <a:ext cx="431280" cy="460080"/>
          </a:xfrm>
          <a:prstGeom prst="rect">
            <a:avLst/>
          </a:prstGeom>
          <a:ln w="9360">
            <a:noFill/>
          </a:ln>
        </p:spPr>
      </p:pic>
      <p:pic>
        <p:nvPicPr>
          <p:cNvPr id="123" name="Picture 9"/>
          <p:cNvPicPr/>
          <p:nvPr/>
        </p:nvPicPr>
        <p:blipFill>
          <a:blip r:embed="rId33"/>
          <a:stretch/>
        </p:blipFill>
        <p:spPr>
          <a:xfrm>
            <a:off x="285720" y="142858"/>
            <a:ext cx="1383796" cy="1214446"/>
          </a:xfrm>
          <a:prstGeom prst="rect">
            <a:avLst/>
          </a:prstGeom>
          <a:ln w="9360">
            <a:noFill/>
          </a:ln>
        </p:spPr>
      </p:pic>
    </p:spTree>
    <p:extLst>
      <p:ext uri="{BB962C8B-B14F-4D97-AF65-F5344CB8AC3E}">
        <p14:creationId xmlns:p14="http://schemas.microsoft.com/office/powerpoint/2010/main" val="3196529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CustomShape 1"/>
          <p:cNvSpPr/>
          <p:nvPr/>
        </p:nvSpPr>
        <p:spPr>
          <a:xfrm>
            <a:off x="928662" y="0"/>
            <a:ext cx="7286676" cy="81612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ea typeface="DejaVu Sans"/>
              </a:rPr>
              <a:t>ПРОГНОЗ РАЗВИТИЯ ПОЖАРООПАСНОГО </a:t>
            </a:r>
            <a:r>
              <a:rPr lang="ru-RU" sz="1700" b="1" strike="noStrike" spc="-1" dirty="0" smtClean="0">
                <a:solidFill>
                  <a:srgbClr val="000000"/>
                </a:solidFill>
                <a:latin typeface="Times New Roman"/>
                <a:ea typeface="DejaVu Sans"/>
              </a:rPr>
              <a:t>СЕЗОНА </a:t>
            </a:r>
            <a:r>
              <a:rPr lang="ru-RU" sz="1700" b="1" strike="noStrike" spc="-1" dirty="0">
                <a:solidFill>
                  <a:srgbClr val="000000"/>
                </a:solidFill>
                <a:latin typeface="Times New Roman"/>
                <a:ea typeface="DejaVu Sans"/>
              </a:rPr>
              <a:t>НА ОСНОВАНИИ СРЕДНЕМНОГОЛЕТНИХ </a:t>
            </a:r>
            <a:r>
              <a:rPr lang="ru-RU" sz="1700" b="1" strike="noStrike" spc="-1" dirty="0" smtClean="0">
                <a:solidFill>
                  <a:srgbClr val="000000"/>
                </a:solidFill>
                <a:latin typeface="Times New Roman"/>
                <a:ea typeface="DejaVu Sans"/>
              </a:rPr>
              <a:t>ЗНАЧЕНИЙ</a:t>
            </a:r>
            <a:endParaRPr lang="ru-RU" sz="1700" b="0" strike="noStrike" spc="-1" dirty="0">
              <a:latin typeface="Arial"/>
            </a:endParaRPr>
          </a:p>
        </p:txBody>
      </p:sp>
      <p:sp>
        <p:nvSpPr>
          <p:cNvPr id="148" name="CustomShape 2"/>
          <p:cNvSpPr/>
          <p:nvPr/>
        </p:nvSpPr>
        <p:spPr>
          <a:xfrm>
            <a:off x="315720" y="1513080"/>
            <a:ext cx="9143640" cy="456840"/>
          </a:xfrm>
          <a:prstGeom prst="rect">
            <a:avLst/>
          </a:prstGeom>
          <a:noFill/>
          <a:ln w="9360">
            <a:noFill/>
          </a:ln>
        </p:spPr>
        <p:style>
          <a:lnRef idx="0">
            <a:scrgbClr r="0" g="0" b="0"/>
          </a:lnRef>
          <a:fillRef idx="0">
            <a:scrgbClr r="0" g="0" b="0"/>
          </a:fillRef>
          <a:effectRef idx="0">
            <a:scrgbClr r="0" g="0" b="0"/>
          </a:effectRef>
          <a:fontRef idx="minor"/>
        </p:style>
      </p:sp>
      <p:sp>
        <p:nvSpPr>
          <p:cNvPr id="149" name="CustomShape 3"/>
          <p:cNvSpPr/>
          <p:nvPr/>
        </p:nvSpPr>
        <p:spPr>
          <a:xfrm>
            <a:off x="315720" y="1513080"/>
            <a:ext cx="9143640" cy="456840"/>
          </a:xfrm>
          <a:prstGeom prst="rect">
            <a:avLst/>
          </a:prstGeom>
          <a:noFill/>
          <a:ln w="9360">
            <a:noFill/>
          </a:ln>
        </p:spPr>
        <p:style>
          <a:lnRef idx="0">
            <a:scrgbClr r="0" g="0" b="0"/>
          </a:lnRef>
          <a:fillRef idx="0">
            <a:scrgbClr r="0" g="0" b="0"/>
          </a:fillRef>
          <a:effectRef idx="0">
            <a:scrgbClr r="0" g="0" b="0"/>
          </a:effectRef>
          <a:fontRef idx="minor"/>
        </p:style>
      </p:sp>
      <p:graphicFrame>
        <p:nvGraphicFramePr>
          <p:cNvPr id="150" name="Object 4"/>
          <p:cNvGraphicFramePr>
            <a:graphicFrameLocks noChangeAspect="1"/>
          </p:cNvGraphicFramePr>
          <p:nvPr/>
        </p:nvGraphicFramePr>
        <p:xfrm>
          <a:off x="146050" y="854075"/>
          <a:ext cx="6850063" cy="4243388"/>
        </p:xfrm>
        <a:graphic>
          <a:graphicData uri="http://schemas.openxmlformats.org/presentationml/2006/ole">
            <mc:AlternateContent xmlns:mc="http://schemas.openxmlformats.org/markup-compatibility/2006">
              <mc:Choice xmlns:v="urn:schemas-microsoft-com:vml" Requires="v">
                <p:oleObj spid="_x0000_s2076" name="Document" r:id="rId4" imgW="9756942" imgH="6026915" progId="Word.Document.8">
                  <p:embed/>
                </p:oleObj>
              </mc:Choice>
              <mc:Fallback>
                <p:oleObj name="Document" r:id="rId4" imgW="9756942" imgH="6026915" progId="Word.Document.8">
                  <p:embed/>
                  <p:pic>
                    <p:nvPicPr>
                      <p:cNvPr id="0"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50" y="854075"/>
                        <a:ext cx="6850063" cy="424338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2" name="CustomShape 5"/>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4</a:t>
            </a:r>
            <a:endParaRPr lang="ru-RU" sz="1400" b="0" strike="noStrike" spc="-1" dirty="0">
              <a:latin typeface="Arial"/>
            </a:endParaRPr>
          </a:p>
        </p:txBody>
      </p:sp>
      <p:sp>
        <p:nvSpPr>
          <p:cNvPr id="153" name="CustomShape 6"/>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
        <p:nvSpPr>
          <p:cNvPr id="9" name="CustomShape 2"/>
          <p:cNvSpPr/>
          <p:nvPr/>
        </p:nvSpPr>
        <p:spPr>
          <a:xfrm>
            <a:off x="6500826" y="1000114"/>
            <a:ext cx="2500362" cy="3539430"/>
          </a:xfrm>
          <a:prstGeom prst="rect">
            <a:avLst/>
          </a:prstGeom>
          <a:noFill/>
          <a:ln w="9360">
            <a:noFill/>
          </a:ln>
        </p:spPr>
        <p:style>
          <a:lnRef idx="0">
            <a:scrgbClr r="0" g="0" b="0"/>
          </a:lnRef>
          <a:fillRef idx="0">
            <a:scrgbClr r="0" g="0" b="0"/>
          </a:fillRef>
          <a:effectRef idx="0">
            <a:scrgbClr r="0" g="0" b="0"/>
          </a:effectRef>
          <a:fontRef idx="minor"/>
        </p:style>
        <p:txBody>
          <a:bodyPr wrap="square" anchor="ctr">
            <a:spAutoFit/>
          </a:bodyPr>
          <a:lstStyle/>
          <a:p>
            <a:pPr algn="just">
              <a:lnSpc>
                <a:spcPct val="100000"/>
              </a:lnSpc>
              <a:tabLst>
                <a:tab pos="0" algn="l"/>
              </a:tabLst>
            </a:pPr>
            <a:r>
              <a:rPr lang="ru-RU" sz="1400" b="1" strike="noStrike" spc="-1" dirty="0" smtClean="0">
                <a:latin typeface="Times New Roman" pitchFamily="18" charset="0"/>
                <a:ea typeface="Times New Roman"/>
                <a:cs typeface="Times New Roman" pitchFamily="18" charset="0"/>
              </a:rPr>
              <a:t>Вероятность возникновения лесных пожаров в 13 муниципальных районах:</a:t>
            </a:r>
          </a:p>
          <a:p>
            <a:pPr algn="just">
              <a:lnSpc>
                <a:spcPct val="100000"/>
              </a:lnSpc>
              <a:tabLst>
                <a:tab pos="0" algn="l"/>
              </a:tabLst>
            </a:pPr>
            <a:r>
              <a:rPr lang="ru-RU" sz="1400" b="1" spc="-1" dirty="0" smtClean="0">
                <a:latin typeface="Times New Roman" pitchFamily="18" charset="0"/>
                <a:cs typeface="Times New Roman" pitchFamily="18" charset="0"/>
              </a:rPr>
              <a:t>1. Костромском </a:t>
            </a:r>
          </a:p>
          <a:p>
            <a:pPr algn="just">
              <a:lnSpc>
                <a:spcPct val="100000"/>
              </a:lnSpc>
              <a:tabLst>
                <a:tab pos="0" algn="l"/>
              </a:tabLst>
            </a:pPr>
            <a:r>
              <a:rPr lang="ru-RU" sz="1400" b="1" spc="-1" dirty="0" smtClean="0">
                <a:latin typeface="Times New Roman" pitchFamily="18" charset="0"/>
                <a:cs typeface="Times New Roman" pitchFamily="18" charset="0"/>
              </a:rPr>
              <a:t>2. </a:t>
            </a:r>
            <a:r>
              <a:rPr lang="ru-RU" sz="1400" b="1" spc="-1" dirty="0" err="1" smtClean="0">
                <a:latin typeface="Times New Roman" pitchFamily="18" charset="0"/>
                <a:cs typeface="Times New Roman" pitchFamily="18" charset="0"/>
              </a:rPr>
              <a:t>Судиславском</a:t>
            </a:r>
            <a:endParaRPr lang="ru-RU" sz="1400" b="1" spc="-1" dirty="0" smtClean="0">
              <a:latin typeface="Times New Roman" pitchFamily="18" charset="0"/>
              <a:cs typeface="Times New Roman" pitchFamily="18" charset="0"/>
            </a:endParaRPr>
          </a:p>
          <a:p>
            <a:pPr algn="just">
              <a:lnSpc>
                <a:spcPct val="100000"/>
              </a:lnSpc>
              <a:tabLst>
                <a:tab pos="0" algn="l"/>
              </a:tabLst>
            </a:pPr>
            <a:r>
              <a:rPr lang="ru-RU" sz="1400" b="1" spc="-1" dirty="0" smtClean="0">
                <a:latin typeface="Times New Roman" pitchFamily="18" charset="0"/>
                <a:cs typeface="Times New Roman" pitchFamily="18" charset="0"/>
              </a:rPr>
              <a:t>3. </a:t>
            </a:r>
            <a:r>
              <a:rPr lang="ru-RU" sz="1400" b="1" spc="-1" dirty="0" err="1" smtClean="0">
                <a:latin typeface="Times New Roman" pitchFamily="18" charset="0"/>
                <a:cs typeface="Times New Roman" pitchFamily="18" charset="0"/>
              </a:rPr>
              <a:t>Сусанинском</a:t>
            </a:r>
            <a:r>
              <a:rPr lang="ru-RU" sz="1400" b="1" spc="-1" dirty="0" smtClean="0">
                <a:latin typeface="Times New Roman" pitchFamily="18" charset="0"/>
                <a:cs typeface="Times New Roman" pitchFamily="18" charset="0"/>
              </a:rPr>
              <a:t> </a:t>
            </a:r>
          </a:p>
          <a:p>
            <a:pPr algn="just">
              <a:lnSpc>
                <a:spcPct val="100000"/>
              </a:lnSpc>
              <a:tabLst>
                <a:tab pos="0" algn="l"/>
              </a:tabLst>
            </a:pPr>
            <a:r>
              <a:rPr lang="ru-RU" sz="1400" b="1" spc="-1" dirty="0" smtClean="0">
                <a:latin typeface="Times New Roman" pitchFamily="18" charset="0"/>
                <a:cs typeface="Times New Roman" pitchFamily="18" charset="0"/>
              </a:rPr>
              <a:t>4. Буйском </a:t>
            </a:r>
          </a:p>
          <a:p>
            <a:pPr algn="just">
              <a:lnSpc>
                <a:spcPct val="100000"/>
              </a:lnSpc>
              <a:tabLst>
                <a:tab pos="0" algn="l"/>
              </a:tabLst>
            </a:pPr>
            <a:r>
              <a:rPr lang="ru-RU" sz="1400" b="1" spc="-1" dirty="0" smtClean="0">
                <a:latin typeface="Times New Roman" pitchFamily="18" charset="0"/>
                <a:cs typeface="Times New Roman" pitchFamily="18" charset="0"/>
              </a:rPr>
              <a:t>5. Галичском </a:t>
            </a:r>
          </a:p>
          <a:p>
            <a:pPr algn="just">
              <a:lnSpc>
                <a:spcPct val="100000"/>
              </a:lnSpc>
              <a:tabLst>
                <a:tab pos="0" algn="l"/>
              </a:tabLst>
            </a:pPr>
            <a:r>
              <a:rPr lang="ru-RU" sz="1400" b="1" spc="-1" dirty="0" smtClean="0">
                <a:latin typeface="Times New Roman" pitchFamily="18" charset="0"/>
                <a:cs typeface="Times New Roman" pitchFamily="18" charset="0"/>
              </a:rPr>
              <a:t>6. Островском </a:t>
            </a:r>
          </a:p>
          <a:p>
            <a:pPr algn="just">
              <a:lnSpc>
                <a:spcPct val="100000"/>
              </a:lnSpc>
              <a:tabLst>
                <a:tab pos="0" algn="l"/>
              </a:tabLst>
            </a:pPr>
            <a:r>
              <a:rPr lang="ru-RU" sz="1400" b="1" spc="-1" dirty="0" smtClean="0">
                <a:latin typeface="Times New Roman" pitchFamily="18" charset="0"/>
                <a:cs typeface="Times New Roman" pitchFamily="18" charset="0"/>
              </a:rPr>
              <a:t>7. </a:t>
            </a:r>
            <a:r>
              <a:rPr lang="ru-RU" sz="1400" b="1" spc="-1" dirty="0" err="1" smtClean="0">
                <a:latin typeface="Times New Roman" pitchFamily="18" charset="0"/>
                <a:cs typeface="Times New Roman" pitchFamily="18" charset="0"/>
              </a:rPr>
              <a:t>Антроповском</a:t>
            </a:r>
            <a:r>
              <a:rPr lang="ru-RU" sz="1400" b="1" spc="-1" dirty="0" smtClean="0">
                <a:latin typeface="Times New Roman" pitchFamily="18" charset="0"/>
                <a:cs typeface="Times New Roman" pitchFamily="18" charset="0"/>
              </a:rPr>
              <a:t> </a:t>
            </a:r>
          </a:p>
          <a:p>
            <a:pPr algn="just">
              <a:lnSpc>
                <a:spcPct val="100000"/>
              </a:lnSpc>
              <a:tabLst>
                <a:tab pos="0" algn="l"/>
              </a:tabLst>
            </a:pPr>
            <a:r>
              <a:rPr lang="ru-RU" sz="1400" b="1" spc="-1" dirty="0" smtClean="0">
                <a:latin typeface="Times New Roman" pitchFamily="18" charset="0"/>
                <a:cs typeface="Times New Roman" pitchFamily="18" charset="0"/>
              </a:rPr>
              <a:t>8. </a:t>
            </a:r>
            <a:r>
              <a:rPr lang="ru-RU" sz="1400" b="1" spc="-1" dirty="0" err="1" smtClean="0">
                <a:latin typeface="Times New Roman" pitchFamily="18" charset="0"/>
                <a:cs typeface="Times New Roman" pitchFamily="18" charset="0"/>
              </a:rPr>
              <a:t>Парфеньевском</a:t>
            </a:r>
            <a:r>
              <a:rPr lang="ru-RU" sz="1400" b="1" spc="-1" dirty="0" smtClean="0">
                <a:latin typeface="Times New Roman" pitchFamily="18" charset="0"/>
                <a:cs typeface="Times New Roman" pitchFamily="18" charset="0"/>
              </a:rPr>
              <a:t> </a:t>
            </a:r>
          </a:p>
          <a:p>
            <a:pPr algn="just">
              <a:lnSpc>
                <a:spcPct val="100000"/>
              </a:lnSpc>
              <a:tabLst>
                <a:tab pos="0" algn="l"/>
              </a:tabLst>
            </a:pPr>
            <a:r>
              <a:rPr lang="ru-RU" sz="1400" b="1" spc="-1" dirty="0" smtClean="0">
                <a:latin typeface="Times New Roman" pitchFamily="18" charset="0"/>
                <a:cs typeface="Times New Roman" pitchFamily="18" charset="0"/>
              </a:rPr>
              <a:t>9. </a:t>
            </a:r>
            <a:r>
              <a:rPr lang="ru-RU" sz="1400" b="1" spc="-1" dirty="0" err="1" smtClean="0">
                <a:latin typeface="Times New Roman" pitchFamily="18" charset="0"/>
                <a:cs typeface="Times New Roman" pitchFamily="18" charset="0"/>
              </a:rPr>
              <a:t>Нейском</a:t>
            </a:r>
            <a:r>
              <a:rPr lang="ru-RU" sz="1400" b="1" spc="-1" dirty="0" smtClean="0">
                <a:latin typeface="Times New Roman" pitchFamily="18" charset="0"/>
                <a:cs typeface="Times New Roman" pitchFamily="18" charset="0"/>
              </a:rPr>
              <a:t> </a:t>
            </a:r>
          </a:p>
          <a:p>
            <a:pPr algn="just">
              <a:lnSpc>
                <a:spcPct val="100000"/>
              </a:lnSpc>
              <a:tabLst>
                <a:tab pos="0" algn="l"/>
              </a:tabLst>
            </a:pPr>
            <a:r>
              <a:rPr lang="ru-RU" sz="1400" b="1" spc="-1" dirty="0" smtClean="0">
                <a:latin typeface="Times New Roman" pitchFamily="18" charset="0"/>
                <a:cs typeface="Times New Roman" pitchFamily="18" charset="0"/>
              </a:rPr>
              <a:t>10. </a:t>
            </a:r>
            <a:r>
              <a:rPr lang="ru-RU" sz="1400" b="1" spc="-1" dirty="0" err="1" smtClean="0">
                <a:latin typeface="Times New Roman" pitchFamily="18" charset="0"/>
                <a:cs typeface="Times New Roman" pitchFamily="18" charset="0"/>
              </a:rPr>
              <a:t>Макарьевском</a:t>
            </a:r>
            <a:r>
              <a:rPr lang="ru-RU" sz="1400" b="1" spc="-1" dirty="0" smtClean="0">
                <a:latin typeface="Times New Roman" pitchFamily="18" charset="0"/>
                <a:cs typeface="Times New Roman" pitchFamily="18" charset="0"/>
              </a:rPr>
              <a:t> </a:t>
            </a:r>
          </a:p>
          <a:p>
            <a:pPr algn="just">
              <a:lnSpc>
                <a:spcPct val="100000"/>
              </a:lnSpc>
              <a:tabLst>
                <a:tab pos="0" algn="l"/>
              </a:tabLst>
            </a:pPr>
            <a:r>
              <a:rPr lang="ru-RU" sz="1400" b="1" spc="-1" dirty="0" smtClean="0">
                <a:latin typeface="Times New Roman" pitchFamily="18" charset="0"/>
                <a:cs typeface="Times New Roman" pitchFamily="18" charset="0"/>
              </a:rPr>
              <a:t>11. </a:t>
            </a:r>
            <a:r>
              <a:rPr lang="ru-RU" sz="1400" b="1" spc="-1" dirty="0" err="1" smtClean="0">
                <a:latin typeface="Times New Roman" pitchFamily="18" charset="0"/>
                <a:cs typeface="Times New Roman" pitchFamily="18" charset="0"/>
              </a:rPr>
              <a:t>Шарьинском</a:t>
            </a:r>
            <a:r>
              <a:rPr lang="ru-RU" sz="1400" b="1" spc="-1" dirty="0" smtClean="0">
                <a:latin typeface="Times New Roman" pitchFamily="18" charset="0"/>
                <a:cs typeface="Times New Roman" pitchFamily="18" charset="0"/>
              </a:rPr>
              <a:t> </a:t>
            </a:r>
          </a:p>
          <a:p>
            <a:pPr algn="just">
              <a:lnSpc>
                <a:spcPct val="100000"/>
              </a:lnSpc>
              <a:tabLst>
                <a:tab pos="0" algn="l"/>
              </a:tabLst>
            </a:pPr>
            <a:r>
              <a:rPr lang="ru-RU" sz="1400" b="1" spc="-1" dirty="0" smtClean="0">
                <a:latin typeface="Times New Roman" pitchFamily="18" charset="0"/>
                <a:cs typeface="Times New Roman" pitchFamily="18" charset="0"/>
              </a:rPr>
              <a:t>12. </a:t>
            </a:r>
            <a:r>
              <a:rPr lang="ru-RU" sz="1400" b="1" spc="-1" dirty="0" err="1" smtClean="0">
                <a:latin typeface="Times New Roman" pitchFamily="18" charset="0"/>
                <a:cs typeface="Times New Roman" pitchFamily="18" charset="0"/>
              </a:rPr>
              <a:t>Вохомском</a:t>
            </a:r>
            <a:endParaRPr lang="ru-RU" sz="1400" b="1" spc="-1" dirty="0" smtClean="0">
              <a:latin typeface="Times New Roman" pitchFamily="18" charset="0"/>
              <a:cs typeface="Times New Roman" pitchFamily="18" charset="0"/>
            </a:endParaRPr>
          </a:p>
          <a:p>
            <a:pPr algn="just">
              <a:lnSpc>
                <a:spcPct val="100000"/>
              </a:lnSpc>
              <a:tabLst>
                <a:tab pos="0" algn="l"/>
              </a:tabLst>
            </a:pPr>
            <a:r>
              <a:rPr lang="ru-RU" sz="1400" b="1" spc="-1" dirty="0" smtClean="0">
                <a:latin typeface="Times New Roman" pitchFamily="18" charset="0"/>
                <a:cs typeface="Times New Roman" pitchFamily="18" charset="0"/>
              </a:rPr>
              <a:t>13. г.о.г. Мантурово</a:t>
            </a:r>
            <a:endParaRPr lang="ru-RU" sz="1400" b="0" strike="noStrike" spc="-1" dirty="0">
              <a:latin typeface="Times New Roman" pitchFamily="18" charset="0"/>
              <a:cs typeface="Times New Roman" pitchFamily="18" charset="0"/>
            </a:endParaRPr>
          </a:p>
        </p:txBody>
      </p:sp>
      <p:pic>
        <p:nvPicPr>
          <p:cNvPr id="10" name="Рисунок 1070"/>
          <p:cNvPicPr>
            <a:picLocks noChangeAspect="1" noChangeArrowheads="1"/>
          </p:cNvPicPr>
          <p:nvPr/>
        </p:nvPicPr>
        <p:blipFill>
          <a:blip r:embed="rId6"/>
          <a:srcRect/>
          <a:stretch>
            <a:fillRect/>
          </a:stretch>
        </p:blipFill>
        <p:spPr bwMode="auto">
          <a:xfrm>
            <a:off x="50801" y="63501"/>
            <a:ext cx="977899" cy="904390"/>
          </a:xfrm>
          <a:prstGeom prst="rect">
            <a:avLst/>
          </a:prstGeom>
          <a:noFill/>
          <a:ln w="9525">
            <a:noFill/>
            <a:miter lim="800000"/>
            <a:headEnd/>
            <a:tailEnd/>
          </a:ln>
        </p:spPr>
      </p:pic>
      <p:pic>
        <p:nvPicPr>
          <p:cNvPr id="11" name="Picture 41" descr="флаг МЧС4"/>
          <p:cNvPicPr>
            <a:picLocks noChangeAspect="1" noChangeArrowheads="1"/>
          </p:cNvPicPr>
          <p:nvPr/>
        </p:nvPicPr>
        <p:blipFill>
          <a:blip r:embed="rId7" cstate="print"/>
          <a:srcRect/>
          <a:stretch>
            <a:fillRect/>
          </a:stretch>
        </p:blipFill>
        <p:spPr bwMode="auto">
          <a:xfrm>
            <a:off x="7880351" y="0"/>
            <a:ext cx="1263649" cy="9119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CustomShape 1"/>
          <p:cNvSpPr/>
          <p:nvPr/>
        </p:nvSpPr>
        <p:spPr>
          <a:xfrm>
            <a:off x="785786" y="71420"/>
            <a:ext cx="750099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smtClean="0">
                <a:solidFill>
                  <a:srgbClr val="000000"/>
                </a:solidFill>
                <a:latin typeface="Times New Roman"/>
                <a:ea typeface="DejaVu Sans"/>
              </a:rPr>
              <a:t>ПРОГНОЗ </a:t>
            </a:r>
            <a:r>
              <a:rPr lang="ru-RU" sz="1700" b="1" strike="noStrike" spc="-1" dirty="0">
                <a:solidFill>
                  <a:srgbClr val="000000"/>
                </a:solidFill>
                <a:latin typeface="Times New Roman"/>
                <a:ea typeface="DejaVu Sans"/>
              </a:rPr>
              <a:t>РАЗВИТИЯ ПОЖАРООПАСНОГО </a:t>
            </a:r>
            <a:r>
              <a:rPr lang="ru-RU" sz="1700" b="1" strike="noStrike" spc="-1" dirty="0" smtClean="0">
                <a:solidFill>
                  <a:srgbClr val="000000"/>
                </a:solidFill>
                <a:latin typeface="Times New Roman"/>
                <a:ea typeface="DejaVu Sans"/>
              </a:rPr>
              <a:t>СЕЗОНА </a:t>
            </a:r>
            <a:r>
              <a:rPr lang="ru-RU" sz="1700" b="1" spc="-1" dirty="0" smtClean="0">
                <a:solidFill>
                  <a:srgbClr val="000000"/>
                </a:solidFill>
                <a:latin typeface="Times New Roman"/>
              </a:rPr>
              <a:t>ПРИ ВЫСОКОМ КЛАССЕ ПОЖАРНОЙ ОПАСНОСТИ</a:t>
            </a:r>
            <a:endParaRPr lang="ru-RU" sz="1700" b="0" strike="noStrike" spc="-1" dirty="0">
              <a:latin typeface="Arial"/>
            </a:endParaRPr>
          </a:p>
        </p:txBody>
      </p:sp>
      <p:graphicFrame>
        <p:nvGraphicFramePr>
          <p:cNvPr id="155" name="Object 2"/>
          <p:cNvGraphicFramePr>
            <a:graphicFrameLocks noChangeAspect="1"/>
          </p:cNvGraphicFramePr>
          <p:nvPr/>
        </p:nvGraphicFramePr>
        <p:xfrm>
          <a:off x="-354013" y="784225"/>
          <a:ext cx="6453188" cy="4313238"/>
        </p:xfrm>
        <a:graphic>
          <a:graphicData uri="http://schemas.openxmlformats.org/presentationml/2006/ole">
            <mc:AlternateContent xmlns:mc="http://schemas.openxmlformats.org/markup-compatibility/2006">
              <mc:Choice xmlns:v="urn:schemas-microsoft-com:vml" Requires="v">
                <p:oleObj spid="_x0000_s3100" name="Документ" r:id="rId3" imgW="9259273" imgH="6179391" progId="Word.Document.12">
                  <p:embed/>
                </p:oleObj>
              </mc:Choice>
              <mc:Fallback>
                <p:oleObj name="Документ" r:id="rId3" imgW="9259273" imgH="6179391" progId="Word.Document.12">
                  <p:embed/>
                  <p:pic>
                    <p:nvPicPr>
                      <p:cNvPr id="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4013" y="784225"/>
                        <a:ext cx="6453188" cy="431323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57" name="CustomShape 3"/>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5</a:t>
            </a:r>
            <a:endParaRPr lang="ru-RU" sz="1400" b="0" strike="noStrike" spc="-1" dirty="0">
              <a:latin typeface="Arial"/>
            </a:endParaRPr>
          </a:p>
        </p:txBody>
      </p:sp>
      <p:sp>
        <p:nvSpPr>
          <p:cNvPr id="158" name="CustomShape 4"/>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
        <p:nvSpPr>
          <p:cNvPr id="6" name="CustomShape 2"/>
          <p:cNvSpPr/>
          <p:nvPr/>
        </p:nvSpPr>
        <p:spPr>
          <a:xfrm>
            <a:off x="5643570" y="1000114"/>
            <a:ext cx="3357586" cy="3231654"/>
          </a:xfrm>
          <a:prstGeom prst="rect">
            <a:avLst/>
          </a:prstGeom>
          <a:noFill/>
          <a:ln w="9360">
            <a:noFill/>
          </a:ln>
        </p:spPr>
        <p:style>
          <a:lnRef idx="0">
            <a:scrgbClr r="0" g="0" b="0"/>
          </a:lnRef>
          <a:fillRef idx="0">
            <a:scrgbClr r="0" g="0" b="0"/>
          </a:fillRef>
          <a:effectRef idx="0">
            <a:scrgbClr r="0" g="0" b="0"/>
          </a:effectRef>
          <a:fontRef idx="minor"/>
        </p:style>
        <p:txBody>
          <a:bodyPr wrap="square" anchor="ctr">
            <a:spAutoFit/>
          </a:bodyPr>
          <a:lstStyle/>
          <a:p>
            <a:pPr algn="just">
              <a:lnSpc>
                <a:spcPct val="100000"/>
              </a:lnSpc>
              <a:tabLst>
                <a:tab pos="0" algn="l"/>
              </a:tabLst>
            </a:pPr>
            <a:r>
              <a:rPr lang="ru-RU" sz="1700" b="1" u="sng" strike="noStrike" spc="-1" dirty="0" smtClean="0">
                <a:latin typeface="Times New Roman" pitchFamily="18" charset="0"/>
                <a:ea typeface="Times New Roman"/>
                <a:cs typeface="Times New Roman" pitchFamily="18" charset="0"/>
              </a:rPr>
              <a:t>Наибольшая</a:t>
            </a:r>
            <a:r>
              <a:rPr lang="ru-RU" sz="1700" b="1" strike="noStrike" spc="-1" dirty="0" smtClean="0">
                <a:latin typeface="Times New Roman" pitchFamily="18" charset="0"/>
                <a:ea typeface="Times New Roman"/>
                <a:cs typeface="Times New Roman" pitchFamily="18" charset="0"/>
              </a:rPr>
              <a:t> вероятность возникновения лесных пожаров прогнозируется в 26 муниципальных образованиях</a:t>
            </a:r>
            <a:r>
              <a:rPr lang="ru-RU" sz="1700" b="1" spc="-1" dirty="0" smtClean="0">
                <a:latin typeface="Times New Roman" pitchFamily="18" charset="0"/>
                <a:ea typeface="Times New Roman"/>
                <a:cs typeface="Times New Roman" pitchFamily="18" charset="0"/>
              </a:rPr>
              <a:t>.</a:t>
            </a:r>
          </a:p>
          <a:p>
            <a:pPr algn="just">
              <a:lnSpc>
                <a:spcPct val="100000"/>
              </a:lnSpc>
              <a:tabLst>
                <a:tab pos="0" algn="l"/>
              </a:tabLst>
            </a:pPr>
            <a:endParaRPr lang="ru-RU" sz="1700" b="1" strike="noStrike" spc="-1" dirty="0" smtClean="0">
              <a:latin typeface="Times New Roman" pitchFamily="18" charset="0"/>
              <a:ea typeface="Times New Roman"/>
              <a:cs typeface="Times New Roman" pitchFamily="18" charset="0"/>
            </a:endParaRPr>
          </a:p>
          <a:p>
            <a:pPr algn="just">
              <a:lnSpc>
                <a:spcPct val="100000"/>
              </a:lnSpc>
              <a:tabLst>
                <a:tab pos="0" algn="l"/>
              </a:tabLst>
            </a:pPr>
            <a:r>
              <a:rPr lang="ru-RU" sz="1700" b="1" u="sng" strike="noStrike" spc="-1" dirty="0" smtClean="0">
                <a:latin typeface="Times New Roman" pitchFamily="18" charset="0"/>
                <a:ea typeface="Times New Roman"/>
                <a:cs typeface="Times New Roman" pitchFamily="18" charset="0"/>
              </a:rPr>
              <a:t>Наименьшая</a:t>
            </a:r>
            <a:r>
              <a:rPr lang="ru-RU" sz="1700" b="1" strike="noStrike" spc="-1" dirty="0" smtClean="0">
                <a:latin typeface="Times New Roman" pitchFamily="18" charset="0"/>
                <a:ea typeface="Times New Roman"/>
                <a:cs typeface="Times New Roman" pitchFamily="18" charset="0"/>
              </a:rPr>
              <a:t> </a:t>
            </a:r>
            <a:r>
              <a:rPr lang="ru-RU" sz="1700" b="1" spc="-1" dirty="0" smtClean="0">
                <a:latin typeface="Times New Roman" pitchFamily="18" charset="0"/>
                <a:ea typeface="Times New Roman"/>
                <a:cs typeface="Times New Roman" pitchFamily="18" charset="0"/>
              </a:rPr>
              <a:t>вероятность возникновения лесных пожаров сохранится в следующих муниципальных районах: </a:t>
            </a:r>
          </a:p>
          <a:p>
            <a:pPr algn="just">
              <a:lnSpc>
                <a:spcPct val="100000"/>
              </a:lnSpc>
              <a:tabLst>
                <a:tab pos="0" algn="l"/>
              </a:tabLst>
            </a:pPr>
            <a:r>
              <a:rPr lang="ru-RU" sz="1700" b="1" spc="-1" dirty="0" err="1" smtClean="0">
                <a:latin typeface="Times New Roman" pitchFamily="18" charset="0"/>
                <a:cs typeface="Times New Roman" pitchFamily="18" charset="0"/>
              </a:rPr>
              <a:t>Сусанинском</a:t>
            </a:r>
            <a:r>
              <a:rPr lang="ru-RU" sz="1700" b="1" spc="-1" dirty="0" smtClean="0">
                <a:latin typeface="Times New Roman" pitchFamily="18" charset="0"/>
                <a:cs typeface="Times New Roman" pitchFamily="18" charset="0"/>
              </a:rPr>
              <a:t> </a:t>
            </a:r>
          </a:p>
          <a:p>
            <a:pPr algn="just">
              <a:lnSpc>
                <a:spcPct val="100000"/>
              </a:lnSpc>
              <a:tabLst>
                <a:tab pos="0" algn="l"/>
              </a:tabLst>
            </a:pPr>
            <a:r>
              <a:rPr lang="ru-RU" sz="1700" b="1" spc="-1" dirty="0" smtClean="0">
                <a:latin typeface="Times New Roman" pitchFamily="18" charset="0"/>
                <a:cs typeface="Times New Roman" pitchFamily="18" charset="0"/>
              </a:rPr>
              <a:t>Островском</a:t>
            </a:r>
          </a:p>
          <a:p>
            <a:pPr algn="just">
              <a:lnSpc>
                <a:spcPct val="100000"/>
              </a:lnSpc>
              <a:tabLst>
                <a:tab pos="0" algn="l"/>
              </a:tabLst>
            </a:pPr>
            <a:r>
              <a:rPr lang="ru-RU" sz="1700" b="1" spc="-1" dirty="0" smtClean="0">
                <a:latin typeface="Times New Roman" pitchFamily="18" charset="0"/>
                <a:cs typeface="Times New Roman" pitchFamily="18" charset="0"/>
              </a:rPr>
              <a:t>Чухломском</a:t>
            </a:r>
            <a:endParaRPr lang="ru-RU" sz="1700" b="0" strike="noStrike" spc="-1" dirty="0">
              <a:latin typeface="Times New Roman" pitchFamily="18" charset="0"/>
              <a:cs typeface="Times New Roman" pitchFamily="18" charset="0"/>
            </a:endParaRPr>
          </a:p>
        </p:txBody>
      </p:sp>
      <p:pic>
        <p:nvPicPr>
          <p:cNvPr id="7" name="Рисунок 1070"/>
          <p:cNvPicPr>
            <a:picLocks noChangeAspect="1" noChangeArrowheads="1"/>
          </p:cNvPicPr>
          <p:nvPr/>
        </p:nvPicPr>
        <p:blipFill>
          <a:blip r:embed="rId5"/>
          <a:srcRect/>
          <a:stretch>
            <a:fillRect/>
          </a:stretch>
        </p:blipFill>
        <p:spPr bwMode="auto">
          <a:xfrm>
            <a:off x="50801" y="63501"/>
            <a:ext cx="977899" cy="904390"/>
          </a:xfrm>
          <a:prstGeom prst="rect">
            <a:avLst/>
          </a:prstGeom>
          <a:noFill/>
          <a:ln w="9525">
            <a:noFill/>
            <a:miter lim="800000"/>
            <a:headEnd/>
            <a:tailEnd/>
          </a:ln>
        </p:spPr>
      </p:pic>
      <p:pic>
        <p:nvPicPr>
          <p:cNvPr id="8" name="Picture 41" descr="флаг МЧС4"/>
          <p:cNvPicPr>
            <a:picLocks noChangeAspect="1" noChangeArrowheads="1"/>
          </p:cNvPicPr>
          <p:nvPr/>
        </p:nvPicPr>
        <p:blipFill>
          <a:blip r:embed="rId6" cstate="print"/>
          <a:srcRect/>
          <a:stretch>
            <a:fillRect/>
          </a:stretch>
        </p:blipFill>
        <p:spPr bwMode="auto">
          <a:xfrm>
            <a:off x="7880351" y="0"/>
            <a:ext cx="1263649" cy="911988"/>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CustomShape 1"/>
          <p:cNvSpPr/>
          <p:nvPr/>
        </p:nvSpPr>
        <p:spPr>
          <a:xfrm>
            <a:off x="1080" y="54515"/>
            <a:ext cx="91429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smtClean="0">
                <a:solidFill>
                  <a:srgbClr val="000000"/>
                </a:solidFill>
                <a:latin typeface="Times New Roman"/>
                <a:ea typeface="DejaVu Sans"/>
              </a:rPr>
              <a:t>ПРОЕКТИРУЕМЫЕ КРИТЕРИИ ОТНЕСЕНИЯ </a:t>
            </a:r>
          </a:p>
          <a:p>
            <a:pPr algn="ctr">
              <a:lnSpc>
                <a:spcPct val="100000"/>
              </a:lnSpc>
            </a:pPr>
            <a:r>
              <a:rPr lang="ru-RU" sz="1700" b="1" strike="noStrike" spc="-1" dirty="0" smtClean="0">
                <a:solidFill>
                  <a:srgbClr val="000000"/>
                </a:solidFill>
                <a:latin typeface="Times New Roman"/>
                <a:ea typeface="DejaVu Sans"/>
              </a:rPr>
              <a:t>НАСЕЛЕННЫХ ПУНКТОВ, ПОДВЕРЖЕННЫХ УГРОЗЕ </a:t>
            </a:r>
          </a:p>
          <a:p>
            <a:pPr algn="ctr">
              <a:lnSpc>
                <a:spcPct val="100000"/>
              </a:lnSpc>
            </a:pPr>
            <a:r>
              <a:rPr lang="ru-RU" sz="1700" b="1" strike="noStrike" spc="-1" dirty="0" smtClean="0">
                <a:solidFill>
                  <a:srgbClr val="000000"/>
                </a:solidFill>
                <a:latin typeface="Times New Roman"/>
                <a:ea typeface="DejaVu Sans"/>
              </a:rPr>
              <a:t>ЛЕСНЫХ ПОЖАРОВ В 2021 ГОДУ</a:t>
            </a:r>
            <a:endParaRPr lang="ru-RU" sz="1700" b="0" strike="noStrike" spc="-1" dirty="0">
              <a:latin typeface="Arial"/>
            </a:endParaRPr>
          </a:p>
        </p:txBody>
      </p:sp>
      <p:sp>
        <p:nvSpPr>
          <p:cNvPr id="171"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sp>
        <p:nvSpPr>
          <p:cNvPr id="172" name="CustomShape 3"/>
          <p:cNvSpPr/>
          <p:nvPr/>
        </p:nvSpPr>
        <p:spPr>
          <a:xfrm>
            <a:off x="3880891" y="777555"/>
            <a:ext cx="4680520" cy="4389350"/>
          </a:xfrm>
          <a:prstGeom prst="rect">
            <a:avLst/>
          </a:prstGeom>
          <a:no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t">
            <a:noAutofit/>
          </a:bodyPr>
          <a:lstStyle/>
          <a:p>
            <a:pPr algn="ctr">
              <a:lnSpc>
                <a:spcPct val="100000"/>
              </a:lnSpc>
              <a:tabLst>
                <a:tab pos="0" algn="l"/>
              </a:tabLst>
            </a:pPr>
            <a:r>
              <a:rPr lang="ru-RU" sz="1000" b="1" strike="noStrike" spc="-1" dirty="0" smtClean="0">
                <a:solidFill>
                  <a:srgbClr val="000000"/>
                </a:solidFill>
                <a:latin typeface="Times New Roman"/>
              </a:rPr>
              <a:t>Критерии </a:t>
            </a:r>
            <a:r>
              <a:rPr lang="ru-RU" sz="1000" b="1" strike="noStrike" spc="-1" dirty="0">
                <a:solidFill>
                  <a:srgbClr val="000000"/>
                </a:solidFill>
                <a:latin typeface="Times New Roman"/>
              </a:rPr>
              <a:t>отнесения населенных пунктов, подверженных угрозе лесных пожаров и других ландшафтных (природных) пожаров, планируемых к утверждению Постановлением Правительства Российской </a:t>
            </a:r>
            <a:r>
              <a:rPr lang="ru-RU" sz="1000" b="1" strike="noStrike" spc="-1" dirty="0" smtClean="0">
                <a:solidFill>
                  <a:srgbClr val="000000"/>
                </a:solidFill>
                <a:latin typeface="Times New Roman"/>
              </a:rPr>
              <a:t>Федерации.</a:t>
            </a:r>
          </a:p>
          <a:p>
            <a:pPr algn="ctr">
              <a:lnSpc>
                <a:spcPct val="100000"/>
              </a:lnSpc>
              <a:tabLst>
                <a:tab pos="0" algn="l"/>
              </a:tabLst>
            </a:pPr>
            <a:endParaRPr lang="ru-RU" sz="500" b="1" strike="noStrike" spc="-1" dirty="0" smtClean="0">
              <a:solidFill>
                <a:srgbClr val="000000"/>
              </a:solidFill>
              <a:latin typeface="Times New Roman"/>
            </a:endParaRPr>
          </a:p>
          <a:p>
            <a:pPr algn="just">
              <a:lnSpc>
                <a:spcPct val="100000"/>
              </a:lnSpc>
              <a:tabLst>
                <a:tab pos="0" algn="l"/>
              </a:tabLst>
            </a:pPr>
            <a:r>
              <a:rPr lang="ru-RU" sz="1000" b="0" strike="noStrike" spc="-1" dirty="0" smtClean="0">
                <a:solidFill>
                  <a:srgbClr val="000000"/>
                </a:solidFill>
                <a:latin typeface="Times New Roman"/>
              </a:rPr>
              <a:t>Предполагается</a:t>
            </a:r>
            <a:r>
              <a:rPr lang="ru-RU" sz="1000" b="0" strike="noStrike" spc="-1" dirty="0">
                <a:solidFill>
                  <a:srgbClr val="000000"/>
                </a:solidFill>
                <a:latin typeface="Times New Roman"/>
              </a:rPr>
              <a:t>, </a:t>
            </a:r>
            <a:r>
              <a:rPr lang="ru-RU" sz="1000" b="0" strike="noStrike" spc="-1" dirty="0" smtClean="0">
                <a:solidFill>
                  <a:srgbClr val="000000"/>
                </a:solidFill>
                <a:latin typeface="Times New Roman"/>
              </a:rPr>
              <a:t>что:</a:t>
            </a:r>
          </a:p>
          <a:p>
            <a:pPr algn="just">
              <a:lnSpc>
                <a:spcPct val="100000"/>
              </a:lnSpc>
              <a:tabLst>
                <a:tab pos="0" algn="l"/>
              </a:tabLst>
            </a:pPr>
            <a:r>
              <a:rPr lang="ru-RU" sz="1000" b="1" strike="noStrike" spc="-1" dirty="0" smtClean="0">
                <a:solidFill>
                  <a:srgbClr val="000000"/>
                </a:solidFill>
                <a:latin typeface="Times New Roman"/>
              </a:rPr>
              <a:t>населенный </a:t>
            </a:r>
            <a:r>
              <a:rPr lang="ru-RU" sz="1000" b="1" strike="noStrike" spc="-1" dirty="0">
                <a:solidFill>
                  <a:srgbClr val="000000"/>
                </a:solidFill>
                <a:latin typeface="Times New Roman"/>
              </a:rPr>
              <a:t>пункт считается подверженным угрозе ландшафтных (природных) пожаров в случае примыкания:</a:t>
            </a:r>
            <a:endParaRPr lang="ru-RU" sz="1000" b="1" strike="noStrike" spc="-1" dirty="0">
              <a:latin typeface="Arial"/>
            </a:endParaRPr>
          </a:p>
          <a:p>
            <a:pPr marL="171450" indent="-171450" algn="just">
              <a:lnSpc>
                <a:spcPct val="100000"/>
              </a:lnSpc>
              <a:buFont typeface="Arial" panose="020B0604020202020204" pitchFamily="34" charset="0"/>
              <a:buChar char="•"/>
              <a:tabLst>
                <a:tab pos="0" algn="l"/>
              </a:tabLst>
            </a:pPr>
            <a:r>
              <a:rPr lang="ru-RU" sz="1000" b="0" strike="noStrike" spc="-1" dirty="0">
                <a:solidFill>
                  <a:srgbClr val="000000"/>
                </a:solidFill>
                <a:latin typeface="Times New Roman"/>
              </a:rPr>
              <a:t>к земельному участку, заросшему камышовыми и </a:t>
            </a:r>
            <a:r>
              <a:rPr lang="ru-RU" sz="1000" b="0" strike="noStrike" spc="-1" dirty="0" smtClean="0">
                <a:solidFill>
                  <a:srgbClr val="000000"/>
                </a:solidFill>
                <a:latin typeface="Times New Roman"/>
              </a:rPr>
              <a:t>тростниковыми </a:t>
            </a:r>
            <a:r>
              <a:rPr lang="ru-RU" sz="1000" b="0" strike="noStrike" spc="-1" dirty="0">
                <a:solidFill>
                  <a:srgbClr val="000000"/>
                </a:solidFill>
                <a:latin typeface="Times New Roman"/>
              </a:rPr>
              <a:t>зарослями, сорными растениями и </a:t>
            </a:r>
            <a:r>
              <a:rPr lang="ru-RU" sz="1000" b="0" strike="noStrike" spc="-1" dirty="0" smtClean="0">
                <a:solidFill>
                  <a:srgbClr val="000000"/>
                </a:solidFill>
                <a:latin typeface="Times New Roman"/>
              </a:rPr>
              <a:t>древесно-кустарниковой </a:t>
            </a:r>
            <a:r>
              <a:rPr lang="ru-RU" sz="1000" b="0" strike="noStrike" spc="-1" dirty="0">
                <a:solidFill>
                  <a:srgbClr val="000000"/>
                </a:solidFill>
                <a:latin typeface="Times New Roman"/>
              </a:rPr>
              <a:t>растительностью (за исключением </a:t>
            </a:r>
            <a:r>
              <a:rPr lang="ru-RU" sz="1000" b="0" strike="noStrike" spc="-1" dirty="0" smtClean="0">
                <a:solidFill>
                  <a:srgbClr val="000000"/>
                </a:solidFill>
                <a:latin typeface="Times New Roman"/>
              </a:rPr>
              <a:t>поле- лесозащитных </a:t>
            </a:r>
            <a:r>
              <a:rPr lang="ru-RU" sz="1000" b="0" strike="noStrike" spc="-1" dirty="0">
                <a:solidFill>
                  <a:srgbClr val="000000"/>
                </a:solidFill>
                <a:latin typeface="Times New Roman"/>
              </a:rPr>
              <a:t>насаждений, плодовых и ягодных насаждений);</a:t>
            </a:r>
            <a:endParaRPr lang="ru-RU" sz="1000" b="0" strike="noStrike" spc="-1" dirty="0">
              <a:latin typeface="Arial"/>
            </a:endParaRPr>
          </a:p>
          <a:p>
            <a:pPr marL="171450" indent="-171450" algn="just">
              <a:lnSpc>
                <a:spcPct val="100000"/>
              </a:lnSpc>
              <a:buFont typeface="Arial" panose="020B0604020202020204" pitchFamily="34" charset="0"/>
              <a:buChar char="•"/>
              <a:tabLst>
                <a:tab pos="0" algn="l"/>
              </a:tabLst>
            </a:pPr>
            <a:r>
              <a:rPr lang="ru-RU" sz="1000" b="0" strike="noStrike" spc="-1" dirty="0">
                <a:solidFill>
                  <a:srgbClr val="000000"/>
                </a:solidFill>
                <a:latin typeface="Times New Roman"/>
              </a:rPr>
              <a:t>к хвойному (смешанному) лесному участку либо наличия на их землях (территории) хвойного (смешанного) леса.</a:t>
            </a:r>
            <a:endParaRPr lang="ru-RU" sz="1000" b="0" strike="noStrike" spc="-1" dirty="0">
              <a:latin typeface="Arial"/>
            </a:endParaRPr>
          </a:p>
          <a:p>
            <a:pPr algn="just">
              <a:lnSpc>
                <a:spcPct val="100000"/>
              </a:lnSpc>
              <a:tabLst>
                <a:tab pos="0" algn="l"/>
              </a:tabLst>
            </a:pPr>
            <a:endParaRPr lang="ru-RU" sz="500" b="0" strike="noStrike" spc="-1" dirty="0" smtClean="0">
              <a:solidFill>
                <a:srgbClr val="000000"/>
              </a:solidFill>
              <a:latin typeface="Times New Roman"/>
            </a:endParaRPr>
          </a:p>
          <a:p>
            <a:pPr algn="just">
              <a:lnSpc>
                <a:spcPct val="100000"/>
              </a:lnSpc>
              <a:tabLst>
                <a:tab pos="0" algn="l"/>
              </a:tabLst>
            </a:pPr>
            <a:r>
              <a:rPr lang="ru-RU" sz="1000" b="1" strike="noStrike" spc="-1" dirty="0" smtClean="0">
                <a:solidFill>
                  <a:srgbClr val="000000"/>
                </a:solidFill>
                <a:latin typeface="Times New Roman"/>
              </a:rPr>
              <a:t>населенный </a:t>
            </a:r>
            <a:r>
              <a:rPr lang="ru-RU" sz="1000" b="1" strike="noStrike" spc="-1" dirty="0">
                <a:solidFill>
                  <a:srgbClr val="000000"/>
                </a:solidFill>
                <a:latin typeface="Times New Roman"/>
              </a:rPr>
              <a:t>пункт признается примыкающим к лесному участку, если расстояние до крайних деревьев соответствующего лесного участка составляет:</a:t>
            </a:r>
            <a:endParaRPr lang="ru-RU" sz="1000" b="1" strike="noStrike" spc="-1" dirty="0">
              <a:latin typeface="Arial"/>
            </a:endParaRPr>
          </a:p>
          <a:p>
            <a:pPr marL="171450" indent="-171450" algn="just">
              <a:lnSpc>
                <a:spcPct val="100000"/>
              </a:lnSpc>
              <a:buFont typeface="Arial" panose="020B0604020202020204" pitchFamily="34" charset="0"/>
              <a:buChar char="•"/>
              <a:tabLst>
                <a:tab pos="0" algn="l"/>
              </a:tabLst>
            </a:pPr>
            <a:r>
              <a:rPr lang="ru-RU" sz="1000" b="0" strike="noStrike" spc="-1" dirty="0">
                <a:solidFill>
                  <a:srgbClr val="000000"/>
                </a:solidFill>
                <a:latin typeface="Times New Roman"/>
              </a:rPr>
              <a:t>менее 100 метров от границы населенного пункта, где имеются объекты защиты с количеством этажей более 2;</a:t>
            </a:r>
            <a:endParaRPr lang="ru-RU" sz="1000" b="0" strike="noStrike" spc="-1" dirty="0">
              <a:latin typeface="Arial"/>
            </a:endParaRPr>
          </a:p>
          <a:p>
            <a:pPr marL="171450" indent="-171450" algn="just">
              <a:lnSpc>
                <a:spcPct val="100000"/>
              </a:lnSpc>
              <a:buFont typeface="Arial" panose="020B0604020202020204" pitchFamily="34" charset="0"/>
              <a:buChar char="•"/>
              <a:tabLst>
                <a:tab pos="0" algn="l"/>
              </a:tabLst>
            </a:pPr>
            <a:r>
              <a:rPr lang="ru-RU" sz="1000" b="0" strike="noStrike" spc="-1" dirty="0">
                <a:solidFill>
                  <a:srgbClr val="000000"/>
                </a:solidFill>
                <a:latin typeface="Times New Roman"/>
              </a:rPr>
              <a:t>менее 50 метров от границы населенного пункта, где имеются объекты защиты с количеством этажей 2 и менее</a:t>
            </a:r>
            <a:r>
              <a:rPr lang="ru-RU" sz="1000" b="0" strike="noStrike" spc="-1" dirty="0" smtClean="0">
                <a:solidFill>
                  <a:srgbClr val="000000"/>
                </a:solidFill>
                <a:latin typeface="Times New Roman"/>
              </a:rPr>
              <a:t>.</a:t>
            </a:r>
          </a:p>
          <a:p>
            <a:pPr algn="just">
              <a:lnSpc>
                <a:spcPct val="100000"/>
              </a:lnSpc>
              <a:tabLst>
                <a:tab pos="0" algn="l"/>
              </a:tabLst>
            </a:pPr>
            <a:endParaRPr lang="ru-RU" sz="500" b="0" strike="noStrike" spc="-1" dirty="0">
              <a:latin typeface="Arial"/>
            </a:endParaRPr>
          </a:p>
          <a:p>
            <a:pPr algn="just">
              <a:lnSpc>
                <a:spcPct val="100000"/>
              </a:lnSpc>
              <a:tabLst>
                <a:tab pos="0" algn="l"/>
              </a:tabLst>
            </a:pPr>
            <a:r>
              <a:rPr lang="ru-RU" sz="1000" b="1" strike="noStrike" spc="-1" dirty="0" smtClean="0">
                <a:solidFill>
                  <a:srgbClr val="000000"/>
                </a:solidFill>
                <a:latin typeface="Times New Roman"/>
              </a:rPr>
              <a:t>населенный </a:t>
            </a:r>
            <a:r>
              <a:rPr lang="ru-RU" sz="1000" b="1" strike="noStrike" spc="-1" dirty="0">
                <a:solidFill>
                  <a:srgbClr val="000000"/>
                </a:solidFill>
                <a:latin typeface="Times New Roman"/>
              </a:rPr>
              <a:t>пункт признается примыкающим к земельному участку, заросшему камышовыми и </a:t>
            </a:r>
            <a:r>
              <a:rPr lang="ru-RU" sz="1000" b="1" strike="noStrike" spc="-1" dirty="0" smtClean="0">
                <a:solidFill>
                  <a:srgbClr val="000000"/>
                </a:solidFill>
                <a:latin typeface="Times New Roman"/>
              </a:rPr>
              <a:t>тростниковыми </a:t>
            </a:r>
            <a:r>
              <a:rPr lang="ru-RU" sz="1000" b="1" strike="noStrike" spc="-1" dirty="0">
                <a:solidFill>
                  <a:srgbClr val="000000"/>
                </a:solidFill>
                <a:latin typeface="Times New Roman"/>
              </a:rPr>
              <a:t>зарослями, сорными растениями и </a:t>
            </a:r>
            <a:r>
              <a:rPr lang="ru-RU" sz="1000" b="1" strike="noStrike" spc="-1" dirty="0" smtClean="0">
                <a:solidFill>
                  <a:srgbClr val="000000"/>
                </a:solidFill>
                <a:latin typeface="Times New Roman"/>
              </a:rPr>
              <a:t>древесно-кустарниковой </a:t>
            </a:r>
            <a:r>
              <a:rPr lang="ru-RU" sz="1000" b="1" strike="noStrike" spc="-1" dirty="0">
                <a:solidFill>
                  <a:srgbClr val="000000"/>
                </a:solidFill>
                <a:latin typeface="Times New Roman"/>
              </a:rPr>
              <a:t>растительностью (за исключением </a:t>
            </a:r>
            <a:r>
              <a:rPr lang="ru-RU" sz="1000" b="1" strike="noStrike" spc="-1" dirty="0" smtClean="0">
                <a:solidFill>
                  <a:srgbClr val="000000"/>
                </a:solidFill>
                <a:latin typeface="Times New Roman"/>
              </a:rPr>
              <a:t>поле- лесозащитных </a:t>
            </a:r>
            <a:r>
              <a:rPr lang="ru-RU" sz="1000" b="1" strike="noStrike" spc="-1" dirty="0">
                <a:solidFill>
                  <a:srgbClr val="000000"/>
                </a:solidFill>
                <a:latin typeface="Times New Roman"/>
              </a:rPr>
              <a:t>насаждений, плодовых и ягодных насаждений), если расстояние от их границ </a:t>
            </a:r>
            <a:r>
              <a:rPr lang="ru-RU" sz="1000" b="1" strike="noStrike" spc="-1" dirty="0" smtClean="0">
                <a:solidFill>
                  <a:srgbClr val="000000"/>
                </a:solidFill>
                <a:latin typeface="Times New Roman"/>
              </a:rPr>
              <a:t>составляет:</a:t>
            </a:r>
          </a:p>
          <a:p>
            <a:pPr marL="171450" indent="-171450" algn="just">
              <a:lnSpc>
                <a:spcPct val="100000"/>
              </a:lnSpc>
              <a:buFont typeface="Arial" panose="020B0604020202020204" pitchFamily="34" charset="0"/>
              <a:buChar char="•"/>
              <a:tabLst>
                <a:tab pos="0" algn="l"/>
              </a:tabLst>
            </a:pPr>
            <a:r>
              <a:rPr lang="ru-RU" sz="1000" b="0" strike="noStrike" spc="-1" dirty="0" smtClean="0">
                <a:solidFill>
                  <a:srgbClr val="000000"/>
                </a:solidFill>
                <a:latin typeface="Times New Roman"/>
              </a:rPr>
              <a:t>менее </a:t>
            </a:r>
            <a:r>
              <a:rPr lang="ru-RU" sz="1000" b="0" strike="noStrike" spc="-1" dirty="0">
                <a:solidFill>
                  <a:srgbClr val="000000"/>
                </a:solidFill>
                <a:latin typeface="Times New Roman"/>
              </a:rPr>
              <a:t>50 метров до границы указанного населенного пункта.</a:t>
            </a:r>
            <a:endParaRPr lang="ru-RU" sz="1000" b="0" strike="noStrike" spc="-1" dirty="0">
              <a:latin typeface="Arial"/>
            </a:endParaRPr>
          </a:p>
        </p:txBody>
      </p:sp>
      <p:sp>
        <p:nvSpPr>
          <p:cNvPr id="173" name="CustomShape 4"/>
          <p:cNvSpPr/>
          <p:nvPr/>
        </p:nvSpPr>
        <p:spPr>
          <a:xfrm>
            <a:off x="8600760" y="47066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latin typeface="Arial"/>
              </a:rPr>
              <a:t>6</a:t>
            </a:r>
            <a:endParaRPr lang="ru-RU" sz="1400" b="0" strike="noStrike" spc="-1" dirty="0">
              <a:latin typeface="Arial"/>
            </a:endParaRPr>
          </a:p>
        </p:txBody>
      </p:sp>
      <p:sp>
        <p:nvSpPr>
          <p:cNvPr id="174" name="CustomShape 5"/>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graphicFrame>
        <p:nvGraphicFramePr>
          <p:cNvPr id="6" name="Объект 5"/>
          <p:cNvGraphicFramePr>
            <a:graphicFrameLocks noChangeAspect="1"/>
          </p:cNvGraphicFramePr>
          <p:nvPr>
            <p:extLst>
              <p:ext uri="{D42A27DB-BD31-4B8C-83A1-F6EECF244321}">
                <p14:modId xmlns:p14="http://schemas.microsoft.com/office/powerpoint/2010/main" val="3080880602"/>
              </p:ext>
            </p:extLst>
          </p:nvPr>
        </p:nvGraphicFramePr>
        <p:xfrm>
          <a:off x="323528" y="785641"/>
          <a:ext cx="3240360" cy="4245334"/>
        </p:xfrm>
        <a:graphic>
          <a:graphicData uri="http://schemas.openxmlformats.org/presentationml/2006/ole">
            <mc:AlternateContent xmlns:mc="http://schemas.openxmlformats.org/markup-compatibility/2006">
              <mc:Choice xmlns:v="urn:schemas-microsoft-com:vml" Requires="v">
                <p:oleObj spid="_x0000_s88092" name="Acrobat Document" r:id="rId3" imgW="6693480" imgH="9542520" progId="AcroExch.Document.7">
                  <p:embed/>
                </p:oleObj>
              </mc:Choice>
              <mc:Fallback>
                <p:oleObj name="Acrobat Document" r:id="rId3" imgW="6693480" imgH="9542520" progId="AcroExch.Document.7">
                  <p:embed/>
                  <p:pic>
                    <p:nvPicPr>
                      <p:cNvPr id="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785641"/>
                        <a:ext cx="3240360" cy="42453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12" name="Picture 41" descr="флаг МЧС4"/>
          <p:cNvPicPr/>
          <p:nvPr/>
        </p:nvPicPr>
        <p:blipFill>
          <a:blip r:embed="rId5"/>
          <a:stretch/>
        </p:blipFill>
        <p:spPr>
          <a:xfrm>
            <a:off x="7978504" y="-87917"/>
            <a:ext cx="1259632" cy="936104"/>
          </a:xfrm>
          <a:prstGeom prst="rect">
            <a:avLst/>
          </a:prstGeom>
          <a:ln w="9360">
            <a:noFill/>
          </a:ln>
        </p:spPr>
      </p:pic>
      <p:pic>
        <p:nvPicPr>
          <p:cNvPr id="13" name="Picture 9"/>
          <p:cNvPicPr/>
          <p:nvPr/>
        </p:nvPicPr>
        <p:blipFill>
          <a:blip r:embed="rId6"/>
          <a:stretch/>
        </p:blipFill>
        <p:spPr>
          <a:xfrm>
            <a:off x="10722" y="23873"/>
            <a:ext cx="888870" cy="747677"/>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 name="CustomShape 1"/>
          <p:cNvSpPr/>
          <p:nvPr/>
        </p:nvSpPr>
        <p:spPr>
          <a:xfrm>
            <a:off x="0" y="0"/>
            <a:ext cx="91429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400" b="1" strike="noStrike" spc="-1" dirty="0">
                <a:solidFill>
                  <a:srgbClr val="000000"/>
                </a:solidFill>
                <a:latin typeface="Times New Roman"/>
                <a:ea typeface="DejaVu Sans"/>
              </a:rPr>
              <a:t>СВЕДЕНИЯ О КОЛИЧЕСТВЕ НАСЕЛЕННЫХ </a:t>
            </a:r>
            <a:r>
              <a:rPr lang="ru-RU" sz="1400" b="1" strike="noStrike" spc="-1" dirty="0" smtClean="0">
                <a:solidFill>
                  <a:srgbClr val="000000"/>
                </a:solidFill>
                <a:latin typeface="Times New Roman"/>
                <a:ea typeface="DejaVu Sans"/>
              </a:rPr>
              <a:t>ПУНКТОВ</a:t>
            </a:r>
            <a:r>
              <a:rPr lang="ru-RU" sz="1400" b="1" spc="-1" dirty="0">
                <a:solidFill>
                  <a:srgbClr val="000000"/>
                </a:solidFill>
                <a:latin typeface="Times New Roman"/>
                <a:ea typeface="DejaVu Sans"/>
              </a:rPr>
              <a:t> </a:t>
            </a:r>
            <a:r>
              <a:rPr lang="ru-RU" sz="1400" b="1" strike="noStrike" spc="-1" dirty="0" smtClean="0">
                <a:solidFill>
                  <a:srgbClr val="000000"/>
                </a:solidFill>
                <a:latin typeface="Times New Roman"/>
                <a:ea typeface="DejaVu Sans"/>
              </a:rPr>
              <a:t> ПОДВЕРЖЕННЫХ </a:t>
            </a:r>
          </a:p>
          <a:p>
            <a:pPr algn="ctr">
              <a:lnSpc>
                <a:spcPct val="100000"/>
              </a:lnSpc>
            </a:pPr>
            <a:r>
              <a:rPr lang="ru-RU" sz="1400" b="1" strike="noStrike" spc="-1" dirty="0" smtClean="0">
                <a:solidFill>
                  <a:srgbClr val="000000"/>
                </a:solidFill>
                <a:latin typeface="Times New Roman"/>
                <a:ea typeface="DejaVu Sans"/>
              </a:rPr>
              <a:t>УГРОЗЕ </a:t>
            </a:r>
            <a:r>
              <a:rPr lang="ru-RU" sz="1400" b="1" strike="noStrike" spc="-1" dirty="0">
                <a:solidFill>
                  <a:srgbClr val="000000"/>
                </a:solidFill>
                <a:latin typeface="Times New Roman"/>
                <a:ea typeface="DejaVu Sans"/>
              </a:rPr>
              <a:t>ЛАНДШАФТНЫХ </a:t>
            </a:r>
            <a:r>
              <a:rPr lang="ru-RU" sz="1400" b="1" strike="noStrike" spc="-1" dirty="0" smtClean="0">
                <a:solidFill>
                  <a:srgbClr val="000000"/>
                </a:solidFill>
                <a:latin typeface="Times New Roman"/>
                <a:ea typeface="DejaVu Sans"/>
              </a:rPr>
              <a:t>ПОЖАРОВ  ПРЕДЛОЖЕННЫХ НА УТВЕРЖДЕНИЕ </a:t>
            </a:r>
          </a:p>
          <a:p>
            <a:pPr algn="ctr">
              <a:lnSpc>
                <a:spcPct val="100000"/>
              </a:lnSpc>
            </a:pPr>
            <a:r>
              <a:rPr lang="ru-RU" sz="1400" b="1" strike="noStrike" spc="-1" dirty="0" smtClean="0">
                <a:solidFill>
                  <a:srgbClr val="000000"/>
                </a:solidFill>
                <a:latin typeface="Times New Roman"/>
                <a:ea typeface="DejaVu Sans"/>
              </a:rPr>
              <a:t>КЧС И ОПБ МУНИЦИПАЛЬНЫХ ОБРАЗОВАНИЙ </a:t>
            </a:r>
            <a:r>
              <a:rPr lang="ru-RU" sz="1400" b="1" strike="noStrike" spc="-1" dirty="0">
                <a:solidFill>
                  <a:srgbClr val="000000"/>
                </a:solidFill>
                <a:latin typeface="Times New Roman"/>
                <a:ea typeface="DejaVu Sans"/>
              </a:rPr>
              <a:t>В 2021 ГОДУ</a:t>
            </a:r>
            <a:endParaRPr lang="ru-RU" sz="1400" b="0" strike="noStrike" spc="-1" dirty="0">
              <a:latin typeface="Arial"/>
            </a:endParaRPr>
          </a:p>
        </p:txBody>
      </p:sp>
      <p:sp>
        <p:nvSpPr>
          <p:cNvPr id="166"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graphicFrame>
        <p:nvGraphicFramePr>
          <p:cNvPr id="167" name="Table 3"/>
          <p:cNvGraphicFramePr/>
          <p:nvPr>
            <p:extLst>
              <p:ext uri="{D42A27DB-BD31-4B8C-83A1-F6EECF244321}">
                <p14:modId xmlns:p14="http://schemas.microsoft.com/office/powerpoint/2010/main" val="3507472109"/>
              </p:ext>
            </p:extLst>
          </p:nvPr>
        </p:nvGraphicFramePr>
        <p:xfrm>
          <a:off x="888840" y="661680"/>
          <a:ext cx="7284600" cy="4481280"/>
        </p:xfrm>
        <a:graphic>
          <a:graphicData uri="http://schemas.openxmlformats.org/drawingml/2006/table">
            <a:tbl>
              <a:tblPr/>
              <a:tblGrid>
                <a:gridCol w="400680"/>
                <a:gridCol w="2303280"/>
                <a:gridCol w="2139120"/>
                <a:gridCol w="2441520"/>
              </a:tblGrid>
              <a:tr h="375120">
                <a:tc>
                  <a:txBody>
                    <a:bodyPr/>
                    <a:lstStyle/>
                    <a:p>
                      <a:pPr algn="ctr">
                        <a:lnSpc>
                          <a:spcPts val="601"/>
                        </a:lnSpc>
                      </a:pPr>
                      <a:r>
                        <a:rPr lang="ru-RU" sz="900" b="1" strike="noStrike" spc="-1" dirty="0">
                          <a:solidFill>
                            <a:srgbClr val="000000"/>
                          </a:solidFill>
                          <a:latin typeface="Times New Roman"/>
                          <a:ea typeface="Calibri"/>
                        </a:rPr>
                        <a:t>№</a:t>
                      </a:r>
                      <a:endParaRPr lang="ru-RU" sz="900" b="0" strike="noStrike" spc="-1" dirty="0">
                        <a:latin typeface="Arial"/>
                      </a:endParaRPr>
                    </a:p>
                    <a:p>
                      <a:pPr algn="ctr">
                        <a:lnSpc>
                          <a:spcPts val="601"/>
                        </a:lnSpc>
                      </a:pPr>
                      <a:r>
                        <a:rPr lang="ru-RU" sz="900" b="1" strike="noStrike" spc="-1" dirty="0">
                          <a:solidFill>
                            <a:srgbClr val="000000"/>
                          </a:solidFill>
                          <a:latin typeface="Times New Roman"/>
                          <a:ea typeface="Calibri"/>
                        </a:rPr>
                        <a:t>п/п</a:t>
                      </a:r>
                      <a:endParaRPr lang="ru-RU" sz="9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1" strike="noStrike" spc="-1" dirty="0">
                          <a:solidFill>
                            <a:srgbClr val="000000"/>
                          </a:solidFill>
                          <a:latin typeface="Times New Roman"/>
                          <a:ea typeface="Calibri"/>
                        </a:rPr>
                        <a:t>Муниципальное образование</a:t>
                      </a:r>
                      <a:endParaRPr lang="ru-RU" sz="9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marL="108000" algn="ctr">
                        <a:lnSpc>
                          <a:spcPts val="601"/>
                        </a:lnSpc>
                      </a:pPr>
                      <a:r>
                        <a:rPr lang="ru-RU" sz="900" b="1" strike="noStrike" spc="-1">
                          <a:solidFill>
                            <a:srgbClr val="000000"/>
                          </a:solidFill>
                          <a:latin typeface="Times New Roman"/>
                          <a:ea typeface="Calibri"/>
                        </a:rPr>
                        <a:t>Предложено к утверждению</a:t>
                      </a:r>
                      <a:endParaRPr lang="ru-RU" sz="900" b="0" strike="noStrike" spc="-1">
                        <a:latin typeface="Arial"/>
                      </a:endParaRPr>
                    </a:p>
                    <a:p>
                      <a:pPr marL="108000" algn="ctr">
                        <a:lnSpc>
                          <a:spcPts val="601"/>
                        </a:lnSpc>
                      </a:pPr>
                      <a:endParaRPr lang="ru-RU" sz="900" b="0" strike="noStrike" spc="-1">
                        <a:latin typeface="Arial"/>
                      </a:endParaRPr>
                    </a:p>
                    <a:p>
                      <a:pPr marL="108000" algn="ctr">
                        <a:lnSpc>
                          <a:spcPts val="601"/>
                        </a:lnSpc>
                      </a:pPr>
                      <a:r>
                        <a:rPr lang="ru-RU" sz="900" b="1" strike="noStrike" spc="-1">
                          <a:solidFill>
                            <a:srgbClr val="000000"/>
                          </a:solidFill>
                          <a:latin typeface="Times New Roman"/>
                          <a:ea typeface="Calibri"/>
                        </a:rPr>
                        <a:t> на КЧС и ОПБ</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1" strike="noStrike" spc="-1" dirty="0">
                          <a:solidFill>
                            <a:srgbClr val="000000"/>
                          </a:solidFill>
                          <a:latin typeface="Times New Roman"/>
                          <a:ea typeface="Calibri"/>
                        </a:rPr>
                        <a:t>Утверждено на районных КЧС и ОПБ</a:t>
                      </a:r>
                      <a:endParaRPr lang="ru-RU" sz="9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ea typeface="Calibri"/>
                        </a:rPr>
                        <a:t>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Антроповский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17</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5</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ea typeface="Calibri"/>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Галичский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17</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6</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3</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Буйский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Вохомский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10</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10</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5</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Кадыйский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ea typeface="Calibri"/>
                        </a:rPr>
                        <a:t>6</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c>
                  <a:txBody>
                    <a:bodyPr/>
                    <a:lstStyle/>
                    <a:p>
                      <a:pPr algn="ctr">
                        <a:lnSpc>
                          <a:spcPts val="601"/>
                        </a:lnSpc>
                      </a:pPr>
                      <a:r>
                        <a:rPr lang="ru-RU" sz="900" b="0" strike="noStrike" spc="-1">
                          <a:solidFill>
                            <a:srgbClr val="000000"/>
                          </a:solidFill>
                          <a:latin typeface="Times New Roman"/>
                        </a:rPr>
                        <a:t>Кологривский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c>
                  <a:txBody>
                    <a:bodyPr/>
                    <a:lstStyle/>
                    <a:p>
                      <a:pPr algn="ctr">
                        <a:lnSpc>
                          <a:spcPts val="601"/>
                        </a:lnSpc>
                      </a:pPr>
                      <a:r>
                        <a:rPr lang="ru-RU" sz="900" b="0" strike="noStrike" spc="-1">
                          <a:solidFill>
                            <a:srgbClr val="000000"/>
                          </a:solidFill>
                          <a:latin typeface="Times New Roman"/>
                        </a:rPr>
                        <a:t>62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r>
              <a:tr h="178200">
                <a:tc>
                  <a:txBody>
                    <a:bodyPr/>
                    <a:lstStyle/>
                    <a:p>
                      <a:pPr algn="ctr">
                        <a:lnSpc>
                          <a:spcPts val="601"/>
                        </a:lnSpc>
                      </a:pPr>
                      <a:r>
                        <a:rPr lang="ru-RU" sz="900" b="0" strike="noStrike" spc="-1">
                          <a:solidFill>
                            <a:srgbClr val="000000"/>
                          </a:solidFill>
                          <a:latin typeface="Times New Roman"/>
                        </a:rPr>
                        <a:t>7</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Костромской район</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75</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63</a:t>
                      </a:r>
                      <a:endParaRPr lang="ru-RU" sz="900" b="0" strike="noStrike" spc="-1">
                        <a:latin typeface="Arial"/>
                      </a:endParaRPr>
                    </a:p>
                  </a:txBody>
                  <a:tcPr marL="44280" marR="44280">
                    <a:lnL w="12240">
                      <a:solidFill>
                        <a:srgbClr val="000000"/>
                      </a:solidFill>
                    </a:lnL>
                    <a:lnR w="12240">
                      <a:solidFill>
                        <a:srgbClr val="000000"/>
                      </a:solidFill>
                    </a:lnR>
                    <a:noFill/>
                  </a:tcPr>
                </a:tc>
              </a:tr>
              <a:tr h="178200">
                <a:tc>
                  <a:txBody>
                    <a:bodyPr/>
                    <a:lstStyle/>
                    <a:p>
                      <a:pPr algn="ctr">
                        <a:lnSpc>
                          <a:spcPts val="601"/>
                        </a:lnSpc>
                      </a:pPr>
                      <a:r>
                        <a:rPr lang="ru-RU" sz="900" b="0" strike="noStrike" spc="-1">
                          <a:solidFill>
                            <a:srgbClr val="000000"/>
                          </a:solidFill>
                          <a:latin typeface="Times New Roman"/>
                        </a:rPr>
                        <a:t>8</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Красносельский район</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dirty="0">
                          <a:solidFill>
                            <a:srgbClr val="000000"/>
                          </a:solidFill>
                          <a:latin typeface="Times New Roman"/>
                        </a:rPr>
                        <a:t>16</a:t>
                      </a:r>
                      <a:endParaRPr lang="ru-RU" sz="900" b="0" strike="noStrike" spc="-1" dirty="0">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8</a:t>
                      </a:r>
                      <a:endParaRPr lang="ru-RU" sz="900" b="0" strike="noStrike" spc="-1">
                        <a:latin typeface="Arial"/>
                      </a:endParaRPr>
                    </a:p>
                  </a:txBody>
                  <a:tcPr marL="44280" marR="44280">
                    <a:lnL w="12240">
                      <a:solidFill>
                        <a:srgbClr val="000000"/>
                      </a:solidFill>
                    </a:lnL>
                    <a:lnR w="12240">
                      <a:solidFill>
                        <a:srgbClr val="000000"/>
                      </a:solidFill>
                    </a:lnR>
                    <a:noFill/>
                  </a:tcPr>
                </a:tc>
              </a:tr>
              <a:tr h="178200">
                <a:tc>
                  <a:txBody>
                    <a:bodyPr/>
                    <a:lstStyle/>
                    <a:p>
                      <a:pPr algn="ctr">
                        <a:lnSpc>
                          <a:spcPts val="601"/>
                        </a:lnSpc>
                      </a:pPr>
                      <a:r>
                        <a:rPr lang="ru-RU" sz="900" b="0" strike="noStrike" spc="-1">
                          <a:solidFill>
                            <a:srgbClr val="000000"/>
                          </a:solidFill>
                          <a:latin typeface="Times New Roman"/>
                        </a:rPr>
                        <a:t>9</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Макарьевский район</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5</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5</a:t>
                      </a:r>
                      <a:endParaRPr lang="ru-RU" sz="900" b="0" strike="noStrike" spc="-1">
                        <a:latin typeface="Arial"/>
                      </a:endParaRPr>
                    </a:p>
                  </a:txBody>
                  <a:tcPr marL="44280" marR="44280">
                    <a:lnL w="12240">
                      <a:solidFill>
                        <a:srgbClr val="000000"/>
                      </a:solidFill>
                    </a:lnL>
                    <a:lnR w="12240">
                      <a:solidFill>
                        <a:srgbClr val="000000"/>
                      </a:solidFill>
                    </a:lnR>
                    <a:noFill/>
                  </a:tcPr>
                </a:tc>
              </a:tr>
              <a:tr h="178200">
                <a:tc>
                  <a:txBody>
                    <a:bodyPr/>
                    <a:lstStyle/>
                    <a:p>
                      <a:pPr algn="ctr">
                        <a:lnSpc>
                          <a:spcPts val="601"/>
                        </a:lnSpc>
                      </a:pPr>
                      <a:r>
                        <a:rPr lang="ru-RU" sz="900" b="0" strike="noStrike" spc="-1">
                          <a:solidFill>
                            <a:srgbClr val="000000"/>
                          </a:solidFill>
                          <a:latin typeface="Times New Roman"/>
                        </a:rPr>
                        <a:t>10</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Межевской район</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11</a:t>
                      </a:r>
                      <a:endParaRPr lang="ru-RU" sz="900" b="0" strike="noStrike" spc="-1">
                        <a:latin typeface="Arial"/>
                      </a:endParaRPr>
                    </a:p>
                  </a:txBody>
                  <a:tcPr marL="44280" marR="44280">
                    <a:lnL w="12240">
                      <a:solidFill>
                        <a:srgbClr val="000000"/>
                      </a:solidFill>
                    </a:lnL>
                    <a:lnR w="12240">
                      <a:solidFill>
                        <a:srgbClr val="000000"/>
                      </a:solidFill>
                    </a:lnR>
                    <a:noFill/>
                  </a:tcPr>
                </a:tc>
                <a:tc>
                  <a:txBody>
                    <a:bodyPr/>
                    <a:lstStyle/>
                    <a:p>
                      <a:pPr algn="ctr">
                        <a:lnSpc>
                          <a:spcPts val="601"/>
                        </a:lnSpc>
                      </a:pPr>
                      <a:r>
                        <a:rPr lang="ru-RU" sz="900" b="0" strike="noStrike" spc="-1">
                          <a:solidFill>
                            <a:srgbClr val="000000"/>
                          </a:solidFill>
                          <a:latin typeface="Times New Roman"/>
                        </a:rPr>
                        <a:t>10</a:t>
                      </a:r>
                      <a:endParaRPr lang="ru-RU" sz="900" b="0" strike="noStrike" spc="-1">
                        <a:latin typeface="Arial"/>
                      </a:endParaRPr>
                    </a:p>
                  </a:txBody>
                  <a:tcPr marL="44280" marR="44280">
                    <a:lnL w="12240">
                      <a:solidFill>
                        <a:srgbClr val="000000"/>
                      </a:solidFill>
                    </a:lnL>
                    <a:lnR w="12240">
                      <a:solidFill>
                        <a:srgbClr val="000000"/>
                      </a:solidFill>
                    </a:lnR>
                    <a:noFill/>
                  </a:tcPr>
                </a:tc>
              </a:tr>
              <a:tr h="178200">
                <a:tc>
                  <a:txBody>
                    <a:bodyPr/>
                    <a:lstStyle/>
                    <a:p>
                      <a:pPr algn="ctr">
                        <a:lnSpc>
                          <a:spcPts val="601"/>
                        </a:lnSpc>
                      </a:pPr>
                      <a:r>
                        <a:rPr lang="ru-RU" sz="900" b="0" strike="noStrike" spc="-1">
                          <a:solidFill>
                            <a:srgbClr val="000000"/>
                          </a:solidFill>
                          <a:latin typeface="Times New Roman"/>
                          <a:ea typeface="Calibri"/>
                        </a:rPr>
                        <a:t>11</a:t>
                      </a:r>
                      <a:endParaRPr lang="ru-RU" sz="900" b="0" strike="noStrike" spc="-1">
                        <a:latin typeface="Arial"/>
                      </a:endParaRPr>
                    </a:p>
                  </a:txBody>
                  <a:tcPr marL="44280" marR="44280">
                    <a:lnL w="12240">
                      <a:solidFill>
                        <a:srgbClr val="000000"/>
                      </a:solidFill>
                    </a:lnL>
                    <a:lnR w="12240">
                      <a:solidFill>
                        <a:srgbClr val="000000"/>
                      </a:solidFill>
                    </a:lnR>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г.о.г. Мантурово</a:t>
                      </a:r>
                      <a:endParaRPr lang="ru-RU" sz="900" b="0" strike="noStrike" spc="-1">
                        <a:latin typeface="Arial"/>
                      </a:endParaRPr>
                    </a:p>
                  </a:txBody>
                  <a:tcPr marL="44280" marR="44280">
                    <a:lnL w="12240">
                      <a:solidFill>
                        <a:srgbClr val="000000"/>
                      </a:solidFill>
                    </a:lnL>
                    <a:lnR w="12240">
                      <a:solidFill>
                        <a:srgbClr val="000000"/>
                      </a:solidFill>
                    </a:lnR>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40</a:t>
                      </a:r>
                      <a:endParaRPr lang="ru-RU" sz="900" b="0" strike="noStrike" spc="-1">
                        <a:latin typeface="Arial"/>
                      </a:endParaRPr>
                    </a:p>
                  </a:txBody>
                  <a:tcPr marL="44280" marR="44280">
                    <a:lnL w="12240">
                      <a:solidFill>
                        <a:srgbClr val="000000"/>
                      </a:solidFill>
                    </a:lnL>
                    <a:lnR w="12240">
                      <a:solidFill>
                        <a:srgbClr val="000000"/>
                      </a:solidFill>
                    </a:lnR>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11</a:t>
                      </a:r>
                      <a:endParaRPr lang="ru-RU" sz="900" b="0" strike="noStrike" spc="-1">
                        <a:latin typeface="Arial"/>
                      </a:endParaRPr>
                    </a:p>
                  </a:txBody>
                  <a:tcPr marL="44280" marR="44280">
                    <a:lnL w="12240">
                      <a:solidFill>
                        <a:srgbClr val="000000"/>
                      </a:solidFill>
                    </a:lnL>
                    <a:lnR w="12240">
                      <a:solidFill>
                        <a:srgbClr val="000000"/>
                      </a:solidFill>
                    </a:lnR>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ea typeface="Calibri"/>
                        </a:rPr>
                        <a:t>12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г. Нея и Нейский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54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5</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ea typeface="Calibri"/>
                        </a:rPr>
                        <a:t>13</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г. Нерехта и Нерехтский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14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Октябрьский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15</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Павинский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10</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10</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16</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Парфеньевский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7</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ea typeface="Calibri"/>
                        </a:rPr>
                        <a:t>17</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Поназыревский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36</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18</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Пыщугский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13</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19</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Солигаличский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4</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20</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Судиславский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5</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3</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21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Шарьинский район</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119</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3</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78200">
                <a:tc>
                  <a:txBody>
                    <a:bodyPr/>
                    <a:lstStyle/>
                    <a:p>
                      <a:pPr algn="ctr">
                        <a:lnSpc>
                          <a:spcPts val="601"/>
                        </a:lnSpc>
                      </a:pPr>
                      <a:r>
                        <a:rPr lang="ru-RU" sz="900" b="0" strike="noStrike" spc="-1">
                          <a:solidFill>
                            <a:srgbClr val="000000"/>
                          </a:solidFill>
                          <a:latin typeface="Times New Roman"/>
                        </a:rPr>
                        <a:t>22</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г.о.г  Шарья</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ts val="601"/>
                        </a:lnSpc>
                      </a:pPr>
                      <a:r>
                        <a:rPr lang="ru-RU" sz="900" b="0" strike="noStrike" spc="-1">
                          <a:solidFill>
                            <a:srgbClr val="000000"/>
                          </a:solidFill>
                          <a:latin typeface="Times New Roman"/>
                        </a:rPr>
                        <a:t>1</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185760">
                <a:tc>
                  <a:txBody>
                    <a:bodyPr/>
                    <a:lstStyle/>
                    <a:p>
                      <a:pPr algn="ctr">
                        <a:lnSpc>
                          <a:spcPts val="601"/>
                        </a:lnSpc>
                      </a:pPr>
                      <a:r>
                        <a:rPr lang="ru-RU" sz="900" b="0" strike="noStrike" spc="-1">
                          <a:solidFill>
                            <a:srgbClr val="000000"/>
                          </a:solidFill>
                          <a:latin typeface="Times New Roman"/>
                        </a:rPr>
                        <a:t>23</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a:txBody>
                    <a:bodyPr/>
                    <a:lstStyle/>
                    <a:p>
                      <a:pPr algn="ctr">
                        <a:lnSpc>
                          <a:spcPts val="601"/>
                        </a:lnSpc>
                      </a:pPr>
                      <a:r>
                        <a:rPr lang="ru-RU" sz="900" b="1" strike="noStrike" spc="-1">
                          <a:solidFill>
                            <a:srgbClr val="000000"/>
                          </a:solidFill>
                          <a:latin typeface="Times New Roman"/>
                        </a:rPr>
                        <a:t>ОБЩЕЕ КОЛИЧЕСТВО</a:t>
                      </a:r>
                      <a:endParaRPr lang="ru-RU" sz="9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a:txBody>
                    <a:bodyPr/>
                    <a:lstStyle/>
                    <a:p>
                      <a:pPr algn="ctr">
                        <a:lnSpc>
                          <a:spcPts val="601"/>
                        </a:lnSpc>
                      </a:pPr>
                      <a:r>
                        <a:rPr lang="ru-RU" sz="900" b="1" strike="noStrike" spc="-1" dirty="0">
                          <a:solidFill>
                            <a:srgbClr val="000000"/>
                          </a:solidFill>
                          <a:latin typeface="Times New Roman"/>
                        </a:rPr>
                        <a:t>536</a:t>
                      </a:r>
                      <a:endParaRPr lang="ru-RU" sz="9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a:txBody>
                    <a:bodyPr/>
                    <a:lstStyle/>
                    <a:p>
                      <a:pPr algn="ctr">
                        <a:lnSpc>
                          <a:spcPts val="601"/>
                        </a:lnSpc>
                      </a:pPr>
                      <a:r>
                        <a:rPr lang="ru-RU" sz="900" b="1" strike="noStrike" spc="-1" dirty="0">
                          <a:solidFill>
                            <a:srgbClr val="000000"/>
                          </a:solidFill>
                          <a:latin typeface="Times New Roman"/>
                        </a:rPr>
                        <a:t>175</a:t>
                      </a:r>
                      <a:endParaRPr lang="ru-RU" sz="9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r>
            </a:tbl>
          </a:graphicData>
        </a:graphic>
      </p:graphicFrame>
      <p:sp>
        <p:nvSpPr>
          <p:cNvPr id="168" name="CustomShape 4"/>
          <p:cNvSpPr/>
          <p:nvPr/>
        </p:nvSpPr>
        <p:spPr>
          <a:xfrm>
            <a:off x="8608320" y="47066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latin typeface="Arial"/>
              </a:rPr>
              <a:t>7</a:t>
            </a:r>
            <a:endParaRPr lang="ru-RU" sz="1400" b="0" strike="noStrike" spc="-1" dirty="0">
              <a:latin typeface="Arial"/>
            </a:endParaRPr>
          </a:p>
        </p:txBody>
      </p:sp>
      <p:sp>
        <p:nvSpPr>
          <p:cNvPr id="169" name="CustomShape 5"/>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7" name="Picture 41" descr="флаг МЧС4"/>
          <p:cNvPicPr/>
          <p:nvPr/>
        </p:nvPicPr>
        <p:blipFill>
          <a:blip r:embed="rId2"/>
          <a:stretch/>
        </p:blipFill>
        <p:spPr>
          <a:xfrm>
            <a:off x="7978504" y="-87917"/>
            <a:ext cx="1259632" cy="936104"/>
          </a:xfrm>
          <a:prstGeom prst="rect">
            <a:avLst/>
          </a:prstGeom>
          <a:ln w="9360">
            <a:noFill/>
          </a:ln>
        </p:spPr>
      </p:pic>
      <p:pic>
        <p:nvPicPr>
          <p:cNvPr id="8" name="Picture 9"/>
          <p:cNvPicPr/>
          <p:nvPr/>
        </p:nvPicPr>
        <p:blipFill>
          <a:blip r:embed="rId3"/>
          <a:stretch/>
        </p:blipFill>
        <p:spPr>
          <a:xfrm>
            <a:off x="10722" y="23873"/>
            <a:ext cx="888870" cy="747677"/>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 name="CustomShape 1"/>
          <p:cNvSpPr/>
          <p:nvPr/>
        </p:nvSpPr>
        <p:spPr>
          <a:xfrm>
            <a:off x="10722" y="110410"/>
            <a:ext cx="91429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ea typeface="DejaVu Sans"/>
              </a:rPr>
              <a:t>СВЕДЕНИЯ О КОЛИЧЕСТВЕ НАСЕЛЕННЫХ ПУНКТОВ,</a:t>
            </a:r>
            <a:endParaRPr lang="ru-RU" sz="1700" b="0" strike="noStrike" spc="-1" dirty="0">
              <a:latin typeface="Arial"/>
            </a:endParaRPr>
          </a:p>
          <a:p>
            <a:pPr algn="ctr">
              <a:lnSpc>
                <a:spcPct val="100000"/>
              </a:lnSpc>
            </a:pPr>
            <a:r>
              <a:rPr lang="ru-RU" sz="1700" b="1" strike="noStrike" spc="-1" dirty="0">
                <a:solidFill>
                  <a:srgbClr val="000000"/>
                </a:solidFill>
                <a:latin typeface="Times New Roman"/>
                <a:ea typeface="DejaVu Sans"/>
              </a:rPr>
              <a:t> ПОДВЕРЖЕННЫХ УГРОЗЕ ЛАНДШАФТНЫХ </a:t>
            </a:r>
            <a:r>
              <a:rPr lang="ru-RU" sz="1700" b="1" strike="noStrike" spc="-1" dirty="0" smtClean="0">
                <a:solidFill>
                  <a:srgbClr val="000000"/>
                </a:solidFill>
                <a:latin typeface="Times New Roman"/>
                <a:ea typeface="DejaVu Sans"/>
              </a:rPr>
              <a:t>ПОЖАРОВ</a:t>
            </a:r>
          </a:p>
          <a:p>
            <a:pPr algn="ctr">
              <a:lnSpc>
                <a:spcPct val="100000"/>
              </a:lnSpc>
            </a:pPr>
            <a:r>
              <a:rPr lang="ru-RU" sz="1700" b="1" strike="noStrike" spc="-1" dirty="0" smtClean="0">
                <a:solidFill>
                  <a:srgbClr val="000000"/>
                </a:solidFill>
                <a:latin typeface="Times New Roman"/>
                <a:ea typeface="DejaVu Sans"/>
              </a:rPr>
              <a:t> </a:t>
            </a:r>
            <a:r>
              <a:rPr lang="ru-RU" sz="1700" b="1" strike="noStrike" spc="-1" dirty="0">
                <a:solidFill>
                  <a:srgbClr val="000000"/>
                </a:solidFill>
                <a:latin typeface="Times New Roman"/>
                <a:ea typeface="DejaVu Sans"/>
              </a:rPr>
              <a:t>С 2011 ГОДА</a:t>
            </a:r>
            <a:endParaRPr lang="ru-RU" sz="1700" b="0" strike="noStrike" spc="-1" dirty="0">
              <a:latin typeface="Arial"/>
            </a:endParaRPr>
          </a:p>
        </p:txBody>
      </p:sp>
      <p:sp>
        <p:nvSpPr>
          <p:cNvPr id="160"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graphicFrame>
        <p:nvGraphicFramePr>
          <p:cNvPr id="161" name="Table 3"/>
          <p:cNvGraphicFramePr/>
          <p:nvPr>
            <p:extLst>
              <p:ext uri="{D42A27DB-BD31-4B8C-83A1-F6EECF244321}">
                <p14:modId xmlns:p14="http://schemas.microsoft.com/office/powerpoint/2010/main" val="2495431734"/>
              </p:ext>
            </p:extLst>
          </p:nvPr>
        </p:nvGraphicFramePr>
        <p:xfrm>
          <a:off x="149862" y="1106388"/>
          <a:ext cx="4432320" cy="3275076"/>
        </p:xfrm>
        <a:graphic>
          <a:graphicData uri="http://schemas.openxmlformats.org/drawingml/2006/table">
            <a:tbl>
              <a:tblPr/>
              <a:tblGrid>
                <a:gridCol w="361440"/>
                <a:gridCol w="1367640"/>
                <a:gridCol w="2703240"/>
              </a:tblGrid>
              <a:tr h="493054">
                <a:tc>
                  <a:txBody>
                    <a:bodyPr/>
                    <a:lstStyle/>
                    <a:p>
                      <a:pPr algn="ctr">
                        <a:lnSpc>
                          <a:spcPct val="100000"/>
                        </a:lnSpc>
                      </a:pPr>
                      <a:r>
                        <a:rPr lang="ru-RU" sz="1400" b="1" strike="noStrike" spc="-1" dirty="0">
                          <a:solidFill>
                            <a:srgbClr val="000000"/>
                          </a:solidFill>
                          <a:latin typeface="Times New Roman"/>
                          <a:ea typeface="Calibri"/>
                        </a:rPr>
                        <a:t>№</a:t>
                      </a:r>
                      <a:endParaRPr lang="ru-RU" sz="1400" b="1" strike="noStrike" spc="-1" dirty="0">
                        <a:latin typeface="Arial"/>
                      </a:endParaRPr>
                    </a:p>
                    <a:p>
                      <a:pPr algn="ctr">
                        <a:lnSpc>
                          <a:spcPct val="100000"/>
                        </a:lnSpc>
                      </a:pPr>
                      <a:r>
                        <a:rPr lang="ru-RU" sz="1400" b="1" strike="noStrike" spc="-1" dirty="0">
                          <a:solidFill>
                            <a:srgbClr val="000000"/>
                          </a:solidFill>
                          <a:latin typeface="Times New Roman"/>
                          <a:ea typeface="Calibri"/>
                        </a:rPr>
                        <a:t>п/п</a:t>
                      </a:r>
                      <a:endParaRPr lang="ru-RU" sz="1400" b="1"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ru-RU" sz="1400" b="1" strike="noStrike" spc="-1" dirty="0">
                          <a:solidFill>
                            <a:srgbClr val="000000"/>
                          </a:solidFill>
                          <a:latin typeface="Times New Roman"/>
                          <a:ea typeface="Calibri"/>
                        </a:rPr>
                        <a:t>Год</a:t>
                      </a:r>
                      <a:endParaRPr lang="ru-RU" sz="1400" b="1"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pPr>
                      <a:r>
                        <a:rPr lang="ru-RU" sz="1400" b="1" strike="noStrike" spc="-1" dirty="0">
                          <a:solidFill>
                            <a:srgbClr val="000000"/>
                          </a:solidFill>
                          <a:latin typeface="Times New Roman"/>
                          <a:ea typeface="Calibri"/>
                        </a:rPr>
                        <a:t>Количество утвержденных населенных пунктов</a:t>
                      </a:r>
                      <a:endParaRPr lang="ru-RU" sz="1400" b="1"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389190">
                <a:tc>
                  <a:txBody>
                    <a:bodyPr/>
                    <a:lstStyle/>
                    <a:p>
                      <a:pPr algn="ctr">
                        <a:lnSpc>
                          <a:spcPct val="115000"/>
                        </a:lnSpc>
                      </a:pPr>
                      <a:r>
                        <a:rPr lang="ru-RU" sz="1800" b="0" strike="noStrike" spc="-1">
                          <a:solidFill>
                            <a:srgbClr val="000000"/>
                          </a:solidFill>
                          <a:latin typeface="Times New Roman"/>
                          <a:ea typeface="Calibri"/>
                        </a:rPr>
                        <a:t>1</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dirty="0">
                          <a:solidFill>
                            <a:srgbClr val="000000"/>
                          </a:solidFill>
                          <a:latin typeface="Times New Roman"/>
                          <a:ea typeface="Calibri"/>
                        </a:rPr>
                        <a:t>2011</a:t>
                      </a:r>
                      <a:endParaRPr lang="ru-RU" sz="18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a:solidFill>
                            <a:srgbClr val="000000"/>
                          </a:solidFill>
                          <a:latin typeface="Times New Roman"/>
                          <a:ea typeface="Calibri"/>
                        </a:rPr>
                        <a:t>178</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389190">
                <a:tc>
                  <a:txBody>
                    <a:bodyPr/>
                    <a:lstStyle/>
                    <a:p>
                      <a:pPr algn="ctr">
                        <a:lnSpc>
                          <a:spcPct val="115000"/>
                        </a:lnSpc>
                      </a:pPr>
                      <a:r>
                        <a:rPr lang="ru-RU" sz="1800" b="0" strike="noStrike" spc="-1">
                          <a:solidFill>
                            <a:srgbClr val="000000"/>
                          </a:solidFill>
                          <a:latin typeface="Times New Roman"/>
                          <a:ea typeface="Calibri"/>
                        </a:rPr>
                        <a:t>2</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a:solidFill>
                            <a:srgbClr val="000000"/>
                          </a:solidFill>
                          <a:latin typeface="Times New Roman"/>
                          <a:ea typeface="Calibri"/>
                        </a:rPr>
                        <a:t>2014</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dirty="0">
                          <a:solidFill>
                            <a:srgbClr val="000000"/>
                          </a:solidFill>
                          <a:latin typeface="Times New Roman"/>
                          <a:ea typeface="Calibri"/>
                        </a:rPr>
                        <a:t>68</a:t>
                      </a:r>
                      <a:endParaRPr lang="ru-RU" sz="18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389190">
                <a:tc>
                  <a:txBody>
                    <a:bodyPr/>
                    <a:lstStyle/>
                    <a:p>
                      <a:pPr algn="ctr">
                        <a:lnSpc>
                          <a:spcPct val="115000"/>
                        </a:lnSpc>
                      </a:pPr>
                      <a:r>
                        <a:rPr lang="ru-RU" sz="1800" b="0" strike="noStrike" spc="-1">
                          <a:solidFill>
                            <a:srgbClr val="000000"/>
                          </a:solidFill>
                          <a:latin typeface="Times New Roman"/>
                          <a:ea typeface="Calibri"/>
                        </a:rPr>
                        <a:t>3</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c>
                  <a:txBody>
                    <a:bodyPr/>
                    <a:lstStyle/>
                    <a:p>
                      <a:pPr algn="ctr">
                        <a:lnSpc>
                          <a:spcPct val="115000"/>
                        </a:lnSpc>
                      </a:pPr>
                      <a:r>
                        <a:rPr lang="ru-RU" sz="1800" b="0" strike="noStrike" spc="-1">
                          <a:solidFill>
                            <a:srgbClr val="000000"/>
                          </a:solidFill>
                          <a:latin typeface="Times New Roman"/>
                          <a:ea typeface="Calibri"/>
                        </a:rPr>
                        <a:t>2018</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c>
                  <a:txBody>
                    <a:bodyPr/>
                    <a:lstStyle/>
                    <a:p>
                      <a:pPr algn="ctr">
                        <a:lnSpc>
                          <a:spcPct val="115000"/>
                        </a:lnSpc>
                      </a:pPr>
                      <a:r>
                        <a:rPr lang="ru-RU" sz="1800" b="0" strike="noStrike" spc="-1">
                          <a:solidFill>
                            <a:srgbClr val="000000"/>
                          </a:solidFill>
                          <a:latin typeface="Times New Roman"/>
                          <a:ea typeface="Calibri"/>
                        </a:rPr>
                        <a:t>52</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noFill/>
                  </a:tcPr>
                </a:tc>
              </a:tr>
              <a:tr h="389190">
                <a:tc>
                  <a:txBody>
                    <a:bodyPr/>
                    <a:lstStyle/>
                    <a:p>
                      <a:pPr algn="ctr">
                        <a:lnSpc>
                          <a:spcPct val="115000"/>
                        </a:lnSpc>
                      </a:pPr>
                      <a:r>
                        <a:rPr lang="ru-RU" sz="1800" b="0" strike="noStrike" spc="-1">
                          <a:solidFill>
                            <a:srgbClr val="000000"/>
                          </a:solidFill>
                          <a:latin typeface="Times New Roman"/>
                          <a:ea typeface="Calibri"/>
                        </a:rPr>
                        <a:t>4</a:t>
                      </a:r>
                      <a:endParaRPr lang="ru-RU" sz="1800" b="0" strike="noStrike" spc="-1">
                        <a:latin typeface="Arial"/>
                      </a:endParaRPr>
                    </a:p>
                  </a:txBody>
                  <a:tcPr marL="44280" marR="44280">
                    <a:lnL w="12240">
                      <a:solidFill>
                        <a:srgbClr val="000000"/>
                      </a:solidFill>
                    </a:lnL>
                    <a:lnR w="12240">
                      <a:solidFill>
                        <a:srgbClr val="000000"/>
                      </a:solidFill>
                    </a:lnR>
                    <a:lnB w="12240">
                      <a:solidFill>
                        <a:srgbClr val="000000"/>
                      </a:solidFill>
                    </a:lnB>
                    <a:noFill/>
                  </a:tcPr>
                </a:tc>
                <a:tc>
                  <a:txBody>
                    <a:bodyPr/>
                    <a:lstStyle/>
                    <a:p>
                      <a:pPr algn="ctr">
                        <a:lnSpc>
                          <a:spcPct val="115000"/>
                        </a:lnSpc>
                      </a:pPr>
                      <a:r>
                        <a:rPr lang="ru-RU" sz="1800" b="0" strike="noStrike" spc="-1">
                          <a:solidFill>
                            <a:srgbClr val="000000"/>
                          </a:solidFill>
                          <a:latin typeface="Times New Roman"/>
                          <a:ea typeface="Calibri"/>
                        </a:rPr>
                        <a:t>2019</a:t>
                      </a:r>
                      <a:endParaRPr lang="ru-RU" sz="1800" b="0" strike="noStrike" spc="-1">
                        <a:latin typeface="Arial"/>
                      </a:endParaRPr>
                    </a:p>
                  </a:txBody>
                  <a:tcPr marL="44280" marR="44280">
                    <a:lnL w="12240">
                      <a:solidFill>
                        <a:srgbClr val="000000"/>
                      </a:solidFill>
                    </a:lnL>
                    <a:lnR w="12240">
                      <a:solidFill>
                        <a:srgbClr val="000000"/>
                      </a:solidFill>
                    </a:lnR>
                    <a:lnB w="12240">
                      <a:solidFill>
                        <a:srgbClr val="000000"/>
                      </a:solidFill>
                    </a:lnB>
                    <a:noFill/>
                  </a:tcPr>
                </a:tc>
                <a:tc>
                  <a:txBody>
                    <a:bodyPr/>
                    <a:lstStyle/>
                    <a:p>
                      <a:pPr algn="ctr">
                        <a:lnSpc>
                          <a:spcPct val="115000"/>
                        </a:lnSpc>
                      </a:pPr>
                      <a:r>
                        <a:rPr lang="ru-RU" sz="1800" b="0" strike="noStrike" spc="-1" dirty="0">
                          <a:solidFill>
                            <a:srgbClr val="000000"/>
                          </a:solidFill>
                          <a:latin typeface="Times New Roman"/>
                          <a:ea typeface="Calibri"/>
                        </a:rPr>
                        <a:t>51</a:t>
                      </a:r>
                      <a:endParaRPr lang="ru-RU" sz="1800" b="0" strike="noStrike" spc="-1" dirty="0">
                        <a:latin typeface="Arial"/>
                      </a:endParaRPr>
                    </a:p>
                  </a:txBody>
                  <a:tcPr marL="44280" marR="44280">
                    <a:lnL w="12240">
                      <a:solidFill>
                        <a:srgbClr val="000000"/>
                      </a:solidFill>
                    </a:lnL>
                    <a:lnR w="12240">
                      <a:solidFill>
                        <a:srgbClr val="000000"/>
                      </a:solidFill>
                    </a:lnR>
                    <a:lnB w="12240">
                      <a:solidFill>
                        <a:srgbClr val="000000"/>
                      </a:solidFill>
                    </a:lnB>
                    <a:noFill/>
                  </a:tcPr>
                </a:tc>
              </a:tr>
              <a:tr h="362842">
                <a:tc>
                  <a:txBody>
                    <a:bodyPr/>
                    <a:lstStyle/>
                    <a:p>
                      <a:pPr algn="ctr">
                        <a:lnSpc>
                          <a:spcPct val="115000"/>
                        </a:lnSpc>
                      </a:pPr>
                      <a:r>
                        <a:rPr lang="ru-RU" sz="1800" b="0" strike="noStrike" spc="-1">
                          <a:solidFill>
                            <a:srgbClr val="000000"/>
                          </a:solidFill>
                          <a:latin typeface="Times New Roman"/>
                          <a:ea typeface="Calibri"/>
                        </a:rPr>
                        <a:t>5</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a:solidFill>
                            <a:srgbClr val="000000"/>
                          </a:solidFill>
                          <a:latin typeface="Times New Roman"/>
                          <a:ea typeface="Calibri"/>
                        </a:rPr>
                        <a:t>2020</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dirty="0">
                          <a:solidFill>
                            <a:srgbClr val="000000"/>
                          </a:solidFill>
                          <a:latin typeface="Times New Roman"/>
                          <a:ea typeface="Calibri"/>
                        </a:rPr>
                        <a:t>52</a:t>
                      </a:r>
                      <a:endParaRPr lang="ru-RU" sz="18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r h="663025">
                <a:tc>
                  <a:txBody>
                    <a:bodyPr/>
                    <a:lstStyle/>
                    <a:p>
                      <a:pPr algn="ctr">
                        <a:lnSpc>
                          <a:spcPct val="115000"/>
                        </a:lnSpc>
                      </a:pPr>
                      <a:r>
                        <a:rPr lang="ru-RU" sz="1800" b="0" strike="noStrike" spc="-1">
                          <a:solidFill>
                            <a:srgbClr val="000000"/>
                          </a:solidFill>
                          <a:latin typeface="Times New Roman"/>
                          <a:ea typeface="Calibri"/>
                        </a:rPr>
                        <a:t>6</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a:solidFill>
                            <a:srgbClr val="000000"/>
                          </a:solidFill>
                          <a:latin typeface="Times New Roman"/>
                          <a:ea typeface="Calibri"/>
                        </a:rPr>
                        <a:t>2021</a:t>
                      </a:r>
                      <a:endParaRPr lang="ru-RU" sz="1800" b="0" strike="noStrike" spc="-1">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15000"/>
                        </a:lnSpc>
                      </a:pPr>
                      <a:r>
                        <a:rPr lang="ru-RU" sz="1800" b="0" strike="noStrike" spc="-1" dirty="0">
                          <a:solidFill>
                            <a:srgbClr val="000000"/>
                          </a:solidFill>
                          <a:latin typeface="Times New Roman"/>
                          <a:ea typeface="Calibri"/>
                        </a:rPr>
                        <a:t>Предложено на утверждение 175</a:t>
                      </a:r>
                      <a:endParaRPr lang="ru-RU" sz="1800" b="0" strike="noStrike" spc="-1" dirty="0">
                        <a:latin typeface="Arial"/>
                      </a:endParaRPr>
                    </a:p>
                  </a:txBody>
                  <a:tcPr marL="44280" marR="44280">
                    <a:lnL w="12240">
                      <a:solidFill>
                        <a:srgbClr val="000000"/>
                      </a:solidFill>
                    </a:lnL>
                    <a:lnR w="12240">
                      <a:solidFill>
                        <a:srgbClr val="000000"/>
                      </a:solidFill>
                    </a:lnR>
                    <a:lnT w="12240">
                      <a:solidFill>
                        <a:srgbClr val="000000"/>
                      </a:solidFill>
                    </a:lnT>
                    <a:lnB w="12240">
                      <a:solidFill>
                        <a:srgbClr val="000000"/>
                      </a:solidFill>
                    </a:lnB>
                    <a:noFill/>
                  </a:tcPr>
                </a:tc>
              </a:tr>
            </a:tbl>
          </a:graphicData>
        </a:graphic>
      </p:graphicFrame>
      <p:sp>
        <p:nvSpPr>
          <p:cNvPr id="162" name="CustomShape 4"/>
          <p:cNvSpPr/>
          <p:nvPr/>
        </p:nvSpPr>
        <p:spPr>
          <a:xfrm>
            <a:off x="8610120" y="4701240"/>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spc="-1" dirty="0" smtClean="0">
                <a:solidFill>
                  <a:srgbClr val="000000"/>
                </a:solidFill>
                <a:latin typeface="Times New Roman"/>
              </a:rPr>
              <a:t>8</a:t>
            </a:r>
            <a:endParaRPr lang="ru-RU" sz="1400" b="0" strike="noStrike" spc="-1" dirty="0">
              <a:latin typeface="Arial"/>
            </a:endParaRPr>
          </a:p>
        </p:txBody>
      </p:sp>
      <p:sp>
        <p:nvSpPr>
          <p:cNvPr id="163" name="CustomShape 5"/>
          <p:cNvSpPr/>
          <p:nvPr/>
        </p:nvSpPr>
        <p:spPr>
          <a:xfrm>
            <a:off x="8628480" y="4694760"/>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sp>
        <p:nvSpPr>
          <p:cNvPr id="164" name="CustomShape 6"/>
          <p:cNvSpPr/>
          <p:nvPr/>
        </p:nvSpPr>
        <p:spPr>
          <a:xfrm>
            <a:off x="4641120" y="1097652"/>
            <a:ext cx="4451040" cy="286086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b="1" strike="noStrike" spc="-1" dirty="0" smtClean="0">
                <a:latin typeface="Times New Roman"/>
              </a:rPr>
              <a:t>Подвержено </a:t>
            </a:r>
            <a:r>
              <a:rPr lang="ru-RU" b="1" strike="noStrike" spc="-1" dirty="0">
                <a:latin typeface="Times New Roman"/>
              </a:rPr>
              <a:t>угрозе лесных и других ландшафтных пожаров </a:t>
            </a:r>
            <a:endParaRPr lang="ru-RU" b="1" strike="noStrike" spc="-1" dirty="0" smtClean="0">
              <a:latin typeface="Times New Roman"/>
            </a:endParaRPr>
          </a:p>
          <a:p>
            <a:pPr algn="ctr">
              <a:lnSpc>
                <a:spcPct val="100000"/>
              </a:lnSpc>
            </a:pPr>
            <a:endParaRPr lang="ru-RU" sz="1600" b="1" strike="noStrike" spc="-1" dirty="0" smtClean="0">
              <a:latin typeface="Times New Roman"/>
            </a:endParaRPr>
          </a:p>
          <a:p>
            <a:pPr algn="ctr">
              <a:lnSpc>
                <a:spcPct val="100000"/>
              </a:lnSpc>
            </a:pPr>
            <a:r>
              <a:rPr lang="ru-RU" sz="1600" b="1" strike="noStrike" spc="-1" dirty="0" smtClean="0">
                <a:latin typeface="Times New Roman"/>
              </a:rPr>
              <a:t>175 </a:t>
            </a:r>
            <a:r>
              <a:rPr lang="ru-RU" sz="1600" b="1" strike="noStrike" spc="-1" dirty="0">
                <a:latin typeface="Times New Roman"/>
              </a:rPr>
              <a:t>населенных </a:t>
            </a:r>
            <a:r>
              <a:rPr lang="ru-RU" sz="1600" b="1" strike="noStrike" spc="-1" dirty="0" smtClean="0">
                <a:latin typeface="Times New Roman"/>
              </a:rPr>
              <a:t>пунктов</a:t>
            </a:r>
          </a:p>
          <a:p>
            <a:pPr algn="ctr">
              <a:lnSpc>
                <a:spcPct val="100000"/>
              </a:lnSpc>
            </a:pPr>
            <a:r>
              <a:rPr lang="ru-RU" sz="1600" b="1" strike="noStrike" spc="-1" dirty="0" smtClean="0">
                <a:latin typeface="Times New Roman"/>
              </a:rPr>
              <a:t> </a:t>
            </a:r>
            <a:r>
              <a:rPr lang="ru-RU" sz="1600" strike="noStrike" spc="-1" dirty="0">
                <a:latin typeface="Times New Roman"/>
              </a:rPr>
              <a:t>на территории </a:t>
            </a:r>
            <a:r>
              <a:rPr lang="ru-RU" sz="1600" b="1" strike="noStrike" spc="-1" dirty="0">
                <a:latin typeface="Times New Roman"/>
              </a:rPr>
              <a:t>20</a:t>
            </a:r>
            <a:r>
              <a:rPr lang="ru-RU" sz="1600" strike="noStrike" spc="-1" dirty="0">
                <a:latin typeface="Times New Roman"/>
              </a:rPr>
              <a:t> муниципальных </a:t>
            </a:r>
            <a:r>
              <a:rPr lang="ru-RU" sz="1600" strike="noStrike" spc="-1" dirty="0" smtClean="0">
                <a:latin typeface="Times New Roman"/>
              </a:rPr>
              <a:t>районов</a:t>
            </a:r>
          </a:p>
          <a:p>
            <a:pPr algn="ctr">
              <a:lnSpc>
                <a:spcPct val="100000"/>
              </a:lnSpc>
            </a:pPr>
            <a:r>
              <a:rPr lang="ru-RU" sz="1600" b="1" strike="noStrike" spc="-1" dirty="0" smtClean="0">
                <a:latin typeface="Times New Roman"/>
              </a:rPr>
              <a:t> </a:t>
            </a:r>
            <a:r>
              <a:rPr lang="ru-RU" sz="1600" strike="noStrike" spc="-1" dirty="0">
                <a:latin typeface="Times New Roman"/>
              </a:rPr>
              <a:t>и </a:t>
            </a:r>
            <a:r>
              <a:rPr lang="ru-RU" sz="1600" b="1" strike="noStrike" spc="-1" dirty="0">
                <a:latin typeface="Times New Roman"/>
              </a:rPr>
              <a:t>2</a:t>
            </a:r>
            <a:r>
              <a:rPr lang="ru-RU" sz="1600" strike="noStrike" spc="-1" dirty="0">
                <a:latin typeface="Times New Roman"/>
              </a:rPr>
              <a:t> городских округов </a:t>
            </a:r>
            <a:endParaRPr lang="ru-RU" sz="1600" strike="noStrike" spc="-1" dirty="0" smtClean="0">
              <a:latin typeface="Times New Roman"/>
            </a:endParaRPr>
          </a:p>
          <a:p>
            <a:pPr algn="ctr">
              <a:lnSpc>
                <a:spcPct val="100000"/>
              </a:lnSpc>
            </a:pPr>
            <a:r>
              <a:rPr lang="ru-RU" sz="1600" strike="noStrike" spc="-1" dirty="0" smtClean="0">
                <a:latin typeface="Times New Roman"/>
              </a:rPr>
              <a:t>с </a:t>
            </a:r>
            <a:r>
              <a:rPr lang="ru-RU" sz="1600" strike="noStrike" spc="-1" dirty="0">
                <a:latin typeface="Times New Roman"/>
              </a:rPr>
              <a:t>населением </a:t>
            </a:r>
            <a:r>
              <a:rPr lang="ru-RU" sz="1600" b="1" strike="noStrike" spc="-1" dirty="0">
                <a:latin typeface="Times New Roman"/>
              </a:rPr>
              <a:t>67485 </a:t>
            </a:r>
            <a:r>
              <a:rPr lang="ru-RU" sz="1600" b="1" strike="noStrike" spc="-1" dirty="0" smtClean="0">
                <a:latin typeface="Times New Roman"/>
              </a:rPr>
              <a:t>человек</a:t>
            </a:r>
          </a:p>
          <a:p>
            <a:pPr algn="ctr">
              <a:lnSpc>
                <a:spcPct val="100000"/>
              </a:lnSpc>
            </a:pPr>
            <a:r>
              <a:rPr lang="ru-RU" sz="1600" strike="noStrike" spc="-1" dirty="0" smtClean="0">
                <a:latin typeface="Times New Roman"/>
              </a:rPr>
              <a:t>из </a:t>
            </a:r>
            <a:r>
              <a:rPr lang="ru-RU" sz="1600" strike="noStrike" spc="-1" dirty="0">
                <a:latin typeface="Times New Roman"/>
              </a:rPr>
              <a:t>них </a:t>
            </a:r>
            <a:r>
              <a:rPr lang="ru-RU" sz="1600" b="1" strike="noStrike" spc="-1" dirty="0">
                <a:latin typeface="Times New Roman"/>
              </a:rPr>
              <a:t>14631 </a:t>
            </a:r>
            <a:r>
              <a:rPr lang="ru-RU" sz="1600" b="1" strike="noStrike" spc="-1" dirty="0" smtClean="0">
                <a:latin typeface="Times New Roman"/>
              </a:rPr>
              <a:t>ребенок</a:t>
            </a:r>
            <a:endParaRPr lang="ru-RU" sz="1600" strike="noStrike" spc="-1" dirty="0" smtClean="0">
              <a:latin typeface="Times New Roman"/>
            </a:endParaRPr>
          </a:p>
          <a:p>
            <a:pPr algn="ctr">
              <a:lnSpc>
                <a:spcPct val="100000"/>
              </a:lnSpc>
            </a:pPr>
            <a:r>
              <a:rPr lang="ru-RU" sz="1600" b="1" strike="noStrike" spc="-1" dirty="0" smtClean="0">
                <a:latin typeface="Times New Roman"/>
              </a:rPr>
              <a:t>16 </a:t>
            </a:r>
            <a:r>
              <a:rPr lang="ru-RU" sz="1600" b="1" strike="noStrike" spc="-1" dirty="0">
                <a:latin typeface="Times New Roman"/>
              </a:rPr>
              <a:t>социально-значимых объектов </a:t>
            </a:r>
            <a:endParaRPr lang="ru-RU" sz="1600" b="1" strike="noStrike" spc="-1" dirty="0" smtClean="0">
              <a:latin typeface="Times New Roman"/>
            </a:endParaRPr>
          </a:p>
          <a:p>
            <a:pPr algn="ctr">
              <a:lnSpc>
                <a:spcPct val="100000"/>
              </a:lnSpc>
            </a:pPr>
            <a:r>
              <a:rPr lang="ru-RU" sz="1600" strike="noStrike" spc="-1" dirty="0" smtClean="0">
                <a:latin typeface="Times New Roman"/>
              </a:rPr>
              <a:t>(</a:t>
            </a:r>
            <a:r>
              <a:rPr lang="ru-RU" sz="1600" b="1" strike="noStrike" spc="-1" dirty="0" smtClean="0">
                <a:latin typeface="Times New Roman"/>
              </a:rPr>
              <a:t>10</a:t>
            </a:r>
            <a:r>
              <a:rPr lang="ru-RU" sz="1600" strike="noStrike" spc="-1" dirty="0" smtClean="0">
                <a:latin typeface="Times New Roman"/>
              </a:rPr>
              <a:t> </a:t>
            </a:r>
            <a:r>
              <a:rPr lang="ru-RU" sz="1600" strike="noStrike" spc="-1" dirty="0">
                <a:latin typeface="Times New Roman"/>
              </a:rPr>
              <a:t>загородных лагерей, </a:t>
            </a:r>
            <a:r>
              <a:rPr lang="ru-RU" sz="1600" b="1" strike="noStrike" spc="-1" dirty="0" smtClean="0">
                <a:latin typeface="Times New Roman"/>
              </a:rPr>
              <a:t>6</a:t>
            </a:r>
            <a:r>
              <a:rPr lang="ru-RU" sz="1600" strike="noStrike" spc="-1" dirty="0" smtClean="0">
                <a:latin typeface="Times New Roman"/>
              </a:rPr>
              <a:t> баз </a:t>
            </a:r>
            <a:r>
              <a:rPr lang="ru-RU" sz="1600" strike="noStrike" spc="-1" dirty="0">
                <a:latin typeface="Times New Roman"/>
              </a:rPr>
              <a:t>отдыха</a:t>
            </a:r>
            <a:r>
              <a:rPr lang="ru-RU" sz="1600" strike="noStrike" spc="-1" dirty="0" smtClean="0">
                <a:latin typeface="Times New Roman"/>
              </a:rPr>
              <a:t>)</a:t>
            </a:r>
          </a:p>
          <a:p>
            <a:pPr algn="ctr">
              <a:lnSpc>
                <a:spcPct val="100000"/>
              </a:lnSpc>
            </a:pPr>
            <a:r>
              <a:rPr lang="ru-RU" sz="1600" b="1" strike="noStrike" spc="-1" dirty="0" smtClean="0">
                <a:latin typeface="Times New Roman"/>
              </a:rPr>
              <a:t> 11 садоводческих объединений </a:t>
            </a:r>
            <a:r>
              <a:rPr lang="ru-RU" sz="1600" b="1" strike="noStrike" spc="-1" dirty="0">
                <a:latin typeface="Times New Roman"/>
              </a:rPr>
              <a:t>граждан. </a:t>
            </a:r>
            <a:endParaRPr lang="ru-RU" sz="1600" b="1" strike="noStrike" spc="-1" dirty="0">
              <a:latin typeface="Arial"/>
            </a:endParaRPr>
          </a:p>
        </p:txBody>
      </p:sp>
      <p:pic>
        <p:nvPicPr>
          <p:cNvPr id="8" name="Picture 41" descr="флаг МЧС4"/>
          <p:cNvPicPr/>
          <p:nvPr/>
        </p:nvPicPr>
        <p:blipFill>
          <a:blip r:embed="rId2"/>
          <a:stretch/>
        </p:blipFill>
        <p:spPr>
          <a:xfrm>
            <a:off x="7715981" y="-20538"/>
            <a:ext cx="1428019" cy="1070014"/>
          </a:xfrm>
          <a:prstGeom prst="rect">
            <a:avLst/>
          </a:prstGeom>
          <a:ln w="9360">
            <a:noFill/>
          </a:ln>
        </p:spPr>
      </p:pic>
      <p:pic>
        <p:nvPicPr>
          <p:cNvPr id="9" name="Picture 9"/>
          <p:cNvPicPr/>
          <p:nvPr/>
        </p:nvPicPr>
        <p:blipFill>
          <a:blip r:embed="rId3"/>
          <a:stretch/>
        </p:blipFill>
        <p:spPr>
          <a:xfrm>
            <a:off x="10722" y="23873"/>
            <a:ext cx="998676" cy="824314"/>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CustomShape 1"/>
          <p:cNvSpPr/>
          <p:nvPr/>
        </p:nvSpPr>
        <p:spPr>
          <a:xfrm>
            <a:off x="0" y="0"/>
            <a:ext cx="9166320" cy="651240"/>
          </a:xfrm>
          <a:prstGeom prst="rect">
            <a:avLst/>
          </a:prstGeom>
          <a:noFill/>
          <a:ln w="9360">
            <a:noFill/>
          </a:ln>
        </p:spPr>
        <p:style>
          <a:lnRef idx="0">
            <a:scrgbClr r="0" g="0" b="0"/>
          </a:lnRef>
          <a:fillRef idx="0">
            <a:scrgbClr r="0" g="0" b="0"/>
          </a:fillRef>
          <a:effectRef idx="0">
            <a:scrgbClr r="0" g="0" b="0"/>
          </a:effectRef>
          <a:fontRef idx="minor"/>
        </p:style>
        <p:txBody>
          <a:bodyPr lIns="91080" tIns="15480" rIns="91080" bIns="15480" anchor="ctr">
            <a:noAutofit/>
          </a:bodyPr>
          <a:lstStyle/>
          <a:p>
            <a:pPr algn="ctr">
              <a:lnSpc>
                <a:spcPct val="100000"/>
              </a:lnSpc>
            </a:pPr>
            <a:r>
              <a:rPr lang="ru-RU" sz="1700" b="1" strike="noStrike" spc="-1" dirty="0">
                <a:solidFill>
                  <a:srgbClr val="000000"/>
                </a:solidFill>
                <a:latin typeface="Times New Roman"/>
              </a:rPr>
              <a:t>ПОВТОРЯЮЩИЕСЯ НАРУШЕНИЯ В НАСЕЛЕННЫХ ПУНКТАХ </a:t>
            </a:r>
            <a:endParaRPr lang="ru-RU" sz="1700" b="0" strike="noStrike" spc="-1" dirty="0">
              <a:latin typeface="Arial"/>
            </a:endParaRPr>
          </a:p>
        </p:txBody>
      </p:sp>
      <p:sp>
        <p:nvSpPr>
          <p:cNvPr id="176" name="CustomShape 2"/>
          <p:cNvSpPr/>
          <p:nvPr/>
        </p:nvSpPr>
        <p:spPr>
          <a:xfrm>
            <a:off x="211320" y="2424600"/>
            <a:ext cx="8639640" cy="516600"/>
          </a:xfrm>
          <a:prstGeom prst="rect">
            <a:avLst/>
          </a:prstGeom>
          <a:noFill/>
          <a:ln w="9360">
            <a:noFill/>
          </a:ln>
        </p:spPr>
        <p:style>
          <a:lnRef idx="0">
            <a:scrgbClr r="0" g="0" b="0"/>
          </a:lnRef>
          <a:fillRef idx="0">
            <a:scrgbClr r="0" g="0" b="0"/>
          </a:fillRef>
          <a:effectRef idx="0">
            <a:scrgbClr r="0" g="0" b="0"/>
          </a:effectRef>
          <a:fontRef idx="minor"/>
        </p:style>
      </p:sp>
      <p:sp>
        <p:nvSpPr>
          <p:cNvPr id="177" name="CustomShape 3"/>
          <p:cNvSpPr/>
          <p:nvPr/>
        </p:nvSpPr>
        <p:spPr>
          <a:xfrm>
            <a:off x="103320" y="605700"/>
            <a:ext cx="8760240" cy="45378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300" b="1" u="sng" strike="noStrike" spc="-1" dirty="0">
                <a:solidFill>
                  <a:srgbClr val="000000"/>
                </a:solidFill>
                <a:uFillTx/>
                <a:latin typeface="Times New Roman"/>
              </a:rPr>
              <a:t>Нарушения требований пожарной безопасности, которые выявлялись в 2019 и 2020 годах.</a:t>
            </a:r>
            <a:endParaRPr lang="ru-RU" sz="1300" b="0" strike="noStrike" spc="-1" dirty="0">
              <a:latin typeface="Arial"/>
            </a:endParaRPr>
          </a:p>
          <a:p>
            <a:pPr algn="ctr">
              <a:lnSpc>
                <a:spcPct val="100000"/>
              </a:lnSpc>
            </a:pPr>
            <a:endParaRPr lang="ru-RU" sz="1300" b="0" strike="noStrike" spc="-1" dirty="0">
              <a:latin typeface="Arial"/>
            </a:endParaRPr>
          </a:p>
          <a:p>
            <a:pPr algn="just">
              <a:lnSpc>
                <a:spcPct val="100000"/>
              </a:lnSpc>
            </a:pPr>
            <a:r>
              <a:rPr lang="ru-RU" sz="1300" b="1" u="sng" strike="noStrike" spc="-1" dirty="0" err="1">
                <a:solidFill>
                  <a:srgbClr val="000000"/>
                </a:solidFill>
                <a:uFillTx/>
                <a:latin typeface="Times New Roman"/>
              </a:rPr>
              <a:t>Вохомский</a:t>
            </a:r>
            <a:r>
              <a:rPr lang="ru-RU" sz="1300" b="1" u="sng" strike="noStrike" spc="-1" dirty="0">
                <a:solidFill>
                  <a:srgbClr val="000000"/>
                </a:solidFill>
                <a:uFillTx/>
                <a:latin typeface="Times New Roman"/>
              </a:rPr>
              <a:t> район, п. Талица, п. Песочный:</a:t>
            </a:r>
            <a:endParaRPr lang="ru-RU" sz="1300" b="0" strike="noStrike" spc="-1" dirty="0">
              <a:latin typeface="Arial"/>
            </a:endParaRPr>
          </a:p>
          <a:p>
            <a:pPr algn="just">
              <a:lnSpc>
                <a:spcPct val="100000"/>
              </a:lnSpc>
            </a:pPr>
            <a:r>
              <a:rPr lang="ru-RU" sz="1300" b="0" strike="noStrike" spc="-1" dirty="0">
                <a:solidFill>
                  <a:srgbClr val="000000"/>
                </a:solidFill>
                <a:latin typeface="Times New Roman"/>
              </a:rPr>
              <a:t>- отсутствуют указатели направления движения к </a:t>
            </a:r>
            <a:r>
              <a:rPr lang="ru-RU" sz="1300" b="0" strike="noStrike" spc="-1" dirty="0" err="1">
                <a:solidFill>
                  <a:srgbClr val="000000"/>
                </a:solidFill>
                <a:latin typeface="Times New Roman"/>
              </a:rPr>
              <a:t>водоисточникам</a:t>
            </a:r>
            <a:r>
              <a:rPr lang="ru-RU" sz="1300" b="0" strike="noStrike" spc="-1" dirty="0">
                <a:solidFill>
                  <a:srgbClr val="000000"/>
                </a:solidFill>
                <a:latin typeface="Times New Roman"/>
              </a:rPr>
              <a:t> и расстояние до них.</a:t>
            </a:r>
            <a:endParaRPr lang="ru-RU" sz="1300" b="0" strike="noStrike" spc="-1" dirty="0">
              <a:latin typeface="Arial"/>
            </a:endParaRPr>
          </a:p>
          <a:p>
            <a:pPr algn="just">
              <a:lnSpc>
                <a:spcPct val="100000"/>
              </a:lnSpc>
            </a:pPr>
            <a:r>
              <a:rPr lang="ru-RU" sz="1300" b="1" u="sng" strike="noStrike" spc="-1" dirty="0" err="1">
                <a:solidFill>
                  <a:srgbClr val="000000"/>
                </a:solidFill>
                <a:uFillTx/>
                <a:latin typeface="Times New Roman"/>
              </a:rPr>
              <a:t>Кадыйский</a:t>
            </a:r>
            <a:r>
              <a:rPr lang="ru-RU" sz="1300" b="1" u="sng" strike="noStrike" spc="-1" dirty="0">
                <a:solidFill>
                  <a:srgbClr val="000000"/>
                </a:solidFill>
                <a:uFillTx/>
                <a:latin typeface="Times New Roman"/>
              </a:rPr>
              <a:t> район, п. </a:t>
            </a:r>
            <a:r>
              <a:rPr lang="ru-RU" sz="1300" b="1" u="sng" strike="noStrike" spc="-1" dirty="0" err="1">
                <a:solidFill>
                  <a:srgbClr val="000000"/>
                </a:solidFill>
                <a:uFillTx/>
                <a:latin typeface="Times New Roman"/>
              </a:rPr>
              <a:t>Кадый</a:t>
            </a:r>
            <a:r>
              <a:rPr lang="ru-RU" sz="1300" b="1" u="sng" strike="noStrike" spc="-1" dirty="0">
                <a:solidFill>
                  <a:srgbClr val="000000"/>
                </a:solidFill>
                <a:uFillTx/>
                <a:latin typeface="Times New Roman"/>
              </a:rPr>
              <a:t>, п. Вешка:</a:t>
            </a:r>
            <a:endParaRPr lang="ru-RU" sz="1300" b="0" strike="noStrike" spc="-1" dirty="0">
              <a:latin typeface="Arial"/>
            </a:endParaRPr>
          </a:p>
          <a:p>
            <a:pPr algn="just">
              <a:lnSpc>
                <a:spcPct val="100000"/>
              </a:lnSpc>
            </a:pPr>
            <a:r>
              <a:rPr lang="ru-RU" sz="1300" b="0" strike="noStrike" spc="-1" dirty="0">
                <a:solidFill>
                  <a:srgbClr val="000000"/>
                </a:solidFill>
                <a:latin typeface="Times New Roman"/>
              </a:rPr>
              <a:t>- отсутствует возможность забора воды из источников наружного водоснабжения, расположенных в указанных населенных пунктах;</a:t>
            </a:r>
            <a:endParaRPr lang="ru-RU" sz="1300" b="0" strike="noStrike" spc="-1" dirty="0">
              <a:latin typeface="Arial"/>
            </a:endParaRPr>
          </a:p>
          <a:p>
            <a:pPr algn="just">
              <a:lnSpc>
                <a:spcPct val="100000"/>
              </a:lnSpc>
            </a:pPr>
            <a:r>
              <a:rPr lang="ru-RU" sz="1300" b="0" strike="noStrike" spc="-1" dirty="0">
                <a:solidFill>
                  <a:srgbClr val="000000"/>
                </a:solidFill>
                <a:latin typeface="Times New Roman"/>
              </a:rPr>
              <a:t>- отсутствуют подъезды с площадками (пирсами) с твердым покрытием размерами не менее 12 x 12 метров для установки пожарных автомобилей и забора воды в любое время года;</a:t>
            </a:r>
            <a:endParaRPr lang="ru-RU" sz="1300" b="0" strike="noStrike" spc="-1" dirty="0">
              <a:latin typeface="Arial"/>
            </a:endParaRPr>
          </a:p>
          <a:p>
            <a:pPr algn="just">
              <a:lnSpc>
                <a:spcPct val="100000"/>
              </a:lnSpc>
            </a:pPr>
            <a:r>
              <a:rPr lang="ru-RU" sz="1300" b="0" strike="noStrike" spc="-1" dirty="0">
                <a:solidFill>
                  <a:srgbClr val="000000"/>
                </a:solidFill>
                <a:latin typeface="Times New Roman"/>
              </a:rPr>
              <a:t>- водонапорные башни не обеспечены приспособлением для забора воды пожарной техникой не обеспечена необходимым количеством источников противопожарного водоснабжения жилая застройка указанных населенных пунктов.</a:t>
            </a:r>
            <a:endParaRPr lang="ru-RU" sz="1300" b="0" strike="noStrike" spc="-1" dirty="0">
              <a:latin typeface="Arial"/>
            </a:endParaRPr>
          </a:p>
          <a:p>
            <a:pPr algn="just">
              <a:lnSpc>
                <a:spcPct val="100000"/>
              </a:lnSpc>
            </a:pPr>
            <a:r>
              <a:rPr lang="ru-RU" sz="1300" b="1" u="sng" strike="noStrike" spc="-1" dirty="0" err="1">
                <a:solidFill>
                  <a:srgbClr val="000000"/>
                </a:solidFill>
                <a:uFillTx/>
                <a:latin typeface="Times New Roman"/>
              </a:rPr>
              <a:t>г.о.г</a:t>
            </a:r>
            <a:r>
              <a:rPr lang="ru-RU" sz="1300" b="1" u="sng" strike="noStrike" spc="-1" dirty="0">
                <a:solidFill>
                  <a:srgbClr val="000000"/>
                </a:solidFill>
                <a:uFillTx/>
                <a:latin typeface="Times New Roman"/>
              </a:rPr>
              <a:t>. </a:t>
            </a:r>
            <a:r>
              <a:rPr lang="ru-RU" sz="1300" b="1" u="sng" strike="noStrike" spc="-1" dirty="0" err="1">
                <a:solidFill>
                  <a:srgbClr val="000000"/>
                </a:solidFill>
                <a:uFillTx/>
                <a:latin typeface="Times New Roman"/>
              </a:rPr>
              <a:t>Мантурово</a:t>
            </a:r>
            <a:r>
              <a:rPr lang="ru-RU" sz="1300" b="1" u="sng" strike="noStrike" spc="-1" dirty="0">
                <a:solidFill>
                  <a:srgbClr val="000000"/>
                </a:solidFill>
                <a:uFillTx/>
                <a:latin typeface="Times New Roman"/>
              </a:rPr>
              <a:t>:</a:t>
            </a:r>
            <a:endParaRPr lang="ru-RU" sz="1300" b="0" strike="noStrike" spc="-1" dirty="0">
              <a:latin typeface="Arial"/>
            </a:endParaRPr>
          </a:p>
          <a:p>
            <a:pPr algn="just">
              <a:lnSpc>
                <a:spcPct val="100000"/>
              </a:lnSpc>
            </a:pPr>
            <a:r>
              <a:rPr lang="ru-RU" sz="1300" b="1" strike="noStrike" spc="-1" dirty="0">
                <a:solidFill>
                  <a:srgbClr val="000000"/>
                </a:solidFill>
                <a:latin typeface="Times New Roman"/>
              </a:rPr>
              <a:t>п. Октябрьский </a:t>
            </a:r>
            <a:r>
              <a:rPr lang="ru-RU" sz="1300" b="0" strike="noStrike" spc="-1" dirty="0">
                <a:solidFill>
                  <a:srgbClr val="000000"/>
                </a:solidFill>
                <a:latin typeface="Times New Roman"/>
              </a:rPr>
              <a:t>не созданы условия для забора воды из источников наружного водоснабжения территория </a:t>
            </a:r>
            <a:r>
              <a:rPr lang="ru-RU" sz="1300" b="0" strike="noStrike" spc="-1" dirty="0" err="1" smtClean="0">
                <a:solidFill>
                  <a:srgbClr val="000000"/>
                </a:solidFill>
                <a:latin typeface="Times New Roman"/>
              </a:rPr>
              <a:t>н.п</a:t>
            </a:r>
            <a:r>
              <a:rPr lang="ru-RU" sz="1300" b="0" strike="noStrike" spc="-1" dirty="0" smtClean="0">
                <a:solidFill>
                  <a:srgbClr val="000000"/>
                </a:solidFill>
                <a:latin typeface="Times New Roman"/>
              </a:rPr>
              <a:t>. </a:t>
            </a:r>
            <a:endParaRPr lang="ru-RU" sz="1300" b="0" strike="noStrike" spc="-1" dirty="0">
              <a:latin typeface="Arial"/>
            </a:endParaRPr>
          </a:p>
          <a:p>
            <a:pPr algn="just">
              <a:lnSpc>
                <a:spcPct val="100000"/>
              </a:lnSpc>
            </a:pPr>
            <a:r>
              <a:rPr lang="ru-RU" sz="1300" b="1" strike="noStrike" spc="-1" dirty="0">
                <a:solidFill>
                  <a:srgbClr val="000000"/>
                </a:solidFill>
                <a:latin typeface="Times New Roman"/>
              </a:rPr>
              <a:t>п. </a:t>
            </a:r>
            <a:r>
              <a:rPr lang="ru-RU" sz="1300" b="1" strike="noStrike" spc="-1" dirty="0" err="1">
                <a:solidFill>
                  <a:srgbClr val="000000"/>
                </a:solidFill>
                <a:latin typeface="Times New Roman"/>
              </a:rPr>
              <a:t>Лесобаза</a:t>
            </a:r>
            <a:r>
              <a:rPr lang="ru-RU" sz="1300" b="1" strike="noStrike" spc="-1" dirty="0">
                <a:solidFill>
                  <a:srgbClr val="000000"/>
                </a:solidFill>
                <a:latin typeface="Times New Roman"/>
              </a:rPr>
              <a:t> </a:t>
            </a:r>
            <a:r>
              <a:rPr lang="ru-RU" sz="1300" b="0" strike="noStrike" spc="-1" dirty="0">
                <a:solidFill>
                  <a:srgbClr val="000000"/>
                </a:solidFill>
                <a:latin typeface="Times New Roman"/>
              </a:rPr>
              <a:t>не очищается от сухой травы и мусора.</a:t>
            </a:r>
            <a:endParaRPr lang="ru-RU" sz="1300" b="0" strike="noStrike" spc="-1" dirty="0">
              <a:latin typeface="Arial"/>
            </a:endParaRPr>
          </a:p>
          <a:p>
            <a:pPr algn="just">
              <a:lnSpc>
                <a:spcPct val="100000"/>
              </a:lnSpc>
            </a:pPr>
            <a:r>
              <a:rPr lang="ru-RU" sz="1300" b="1" strike="noStrike" spc="-1" dirty="0">
                <a:solidFill>
                  <a:srgbClr val="000000"/>
                </a:solidFill>
                <a:latin typeface="Times New Roman"/>
              </a:rPr>
              <a:t>п. Быковка, п. Октябрьский </a:t>
            </a:r>
            <a:r>
              <a:rPr lang="ru-RU" sz="1300" b="0" strike="noStrike" spc="-1" dirty="0">
                <a:solidFill>
                  <a:srgbClr val="000000"/>
                </a:solidFill>
                <a:latin typeface="Times New Roman"/>
              </a:rPr>
              <a:t>полоса шириной 10 метров между лесом и населенным пунктом не очищается от сухой травы, мусора и других горючих материалов.</a:t>
            </a:r>
            <a:endParaRPr lang="ru-RU" sz="1300" b="0" strike="noStrike" spc="-1" dirty="0">
              <a:latin typeface="Arial"/>
            </a:endParaRPr>
          </a:p>
          <a:p>
            <a:pPr algn="just">
              <a:lnSpc>
                <a:spcPct val="100000"/>
              </a:lnSpc>
            </a:pPr>
            <a:r>
              <a:rPr lang="ru-RU" sz="1300" b="1" u="sng" strike="noStrike" spc="-1" dirty="0">
                <a:solidFill>
                  <a:srgbClr val="000000"/>
                </a:solidFill>
                <a:uFillTx/>
                <a:latin typeface="Times New Roman"/>
              </a:rPr>
              <a:t>Костромской район,</a:t>
            </a:r>
            <a:r>
              <a:rPr lang="ru-RU" sz="1300" b="1" strike="noStrike" spc="-1" dirty="0">
                <a:solidFill>
                  <a:srgbClr val="000000"/>
                </a:solidFill>
                <a:latin typeface="Times New Roman"/>
              </a:rPr>
              <a:t> п. </a:t>
            </a:r>
            <a:r>
              <a:rPr lang="ru-RU" sz="1300" b="1" strike="noStrike" spc="-1" dirty="0" err="1">
                <a:solidFill>
                  <a:srgbClr val="000000"/>
                </a:solidFill>
                <a:latin typeface="Times New Roman"/>
              </a:rPr>
              <a:t>Мисково</a:t>
            </a:r>
            <a:r>
              <a:rPr lang="ru-RU" sz="1300" b="1" strike="noStrike" spc="-1" dirty="0">
                <a:solidFill>
                  <a:srgbClr val="000000"/>
                </a:solidFill>
                <a:latin typeface="Times New Roman"/>
              </a:rPr>
              <a:t> :</a:t>
            </a:r>
            <a:endParaRPr lang="ru-RU" sz="1300" b="0" strike="noStrike" spc="-1" dirty="0">
              <a:latin typeface="Arial"/>
            </a:endParaRPr>
          </a:p>
          <a:p>
            <a:pPr algn="just">
              <a:lnSpc>
                <a:spcPct val="100000"/>
              </a:lnSpc>
            </a:pPr>
            <a:r>
              <a:rPr lang="ru-RU" sz="1300" b="0" strike="noStrike" spc="-1" dirty="0">
                <a:solidFill>
                  <a:srgbClr val="000000"/>
                </a:solidFill>
                <a:latin typeface="Times New Roman"/>
              </a:rPr>
              <a:t>территория населенного пункта не обеспечена звуковой сигнализацией для оповещения людей при пожаре.</a:t>
            </a:r>
            <a:endParaRPr lang="ru-RU" sz="1300" b="0" strike="noStrike" spc="-1" dirty="0">
              <a:latin typeface="Arial"/>
            </a:endParaRPr>
          </a:p>
          <a:p>
            <a:pPr algn="just">
              <a:lnSpc>
                <a:spcPct val="100000"/>
              </a:lnSpc>
            </a:pPr>
            <a:r>
              <a:rPr lang="ru-RU" sz="1300" b="1" u="sng" strike="noStrike" spc="-1" dirty="0">
                <a:solidFill>
                  <a:srgbClr val="000000"/>
                </a:solidFill>
                <a:uFillTx/>
                <a:latin typeface="Times New Roman"/>
              </a:rPr>
              <a:t>г. </a:t>
            </a:r>
            <a:r>
              <a:rPr lang="ru-RU" sz="1300" b="1" u="sng" strike="noStrike" spc="-1" dirty="0" err="1">
                <a:solidFill>
                  <a:srgbClr val="000000"/>
                </a:solidFill>
                <a:uFillTx/>
                <a:latin typeface="Times New Roman"/>
              </a:rPr>
              <a:t>Нея</a:t>
            </a:r>
            <a:r>
              <a:rPr lang="ru-RU" sz="1300" b="1" u="sng" strike="noStrike" spc="-1" dirty="0">
                <a:solidFill>
                  <a:srgbClr val="000000"/>
                </a:solidFill>
                <a:uFillTx/>
                <a:latin typeface="Times New Roman"/>
              </a:rPr>
              <a:t> и </a:t>
            </a:r>
            <a:r>
              <a:rPr lang="ru-RU" sz="1300" b="1" u="sng" strike="noStrike" spc="-1" dirty="0" err="1">
                <a:solidFill>
                  <a:srgbClr val="000000"/>
                </a:solidFill>
                <a:uFillTx/>
                <a:latin typeface="Times New Roman"/>
              </a:rPr>
              <a:t>Нейский</a:t>
            </a:r>
            <a:r>
              <a:rPr lang="ru-RU" sz="1300" b="1" u="sng" strike="noStrike" spc="-1" dirty="0">
                <a:solidFill>
                  <a:srgbClr val="000000"/>
                </a:solidFill>
                <a:uFillTx/>
                <a:latin typeface="Times New Roman"/>
              </a:rPr>
              <a:t> район</a:t>
            </a:r>
            <a:r>
              <a:rPr lang="ru-RU" sz="1300" b="1" strike="noStrike" spc="-1" dirty="0">
                <a:solidFill>
                  <a:srgbClr val="000000"/>
                </a:solidFill>
                <a:latin typeface="Times New Roman"/>
              </a:rPr>
              <a:t>, п. </a:t>
            </a:r>
            <a:r>
              <a:rPr lang="ru-RU" sz="1300" b="1" strike="noStrike" spc="-1" dirty="0" err="1">
                <a:solidFill>
                  <a:srgbClr val="000000"/>
                </a:solidFill>
                <a:latin typeface="Times New Roman"/>
              </a:rPr>
              <a:t>Абросимово</a:t>
            </a:r>
            <a:r>
              <a:rPr lang="ru-RU" sz="1300" b="1" strike="noStrike" spc="-1" dirty="0">
                <a:solidFill>
                  <a:srgbClr val="000000"/>
                </a:solidFill>
                <a:latin typeface="Times New Roman"/>
              </a:rPr>
              <a:t>:</a:t>
            </a:r>
            <a:endParaRPr lang="ru-RU" sz="1300" b="0" strike="noStrike" spc="-1" dirty="0">
              <a:latin typeface="Arial"/>
            </a:endParaRPr>
          </a:p>
          <a:p>
            <a:pPr algn="just">
              <a:lnSpc>
                <a:spcPct val="100000"/>
              </a:lnSpc>
            </a:pPr>
            <a:r>
              <a:rPr lang="ru-RU" sz="1300" b="0" strike="noStrike" spc="-1" dirty="0">
                <a:solidFill>
                  <a:srgbClr val="000000"/>
                </a:solidFill>
                <a:latin typeface="Times New Roman"/>
              </a:rPr>
              <a:t>- не отделен защитной минерализованной полосой от леса, а также полоса шириной 10 метров между лесом и населенным пунктом не очищается от сухой травы, мусора и других горючих материалов.</a:t>
            </a:r>
            <a:endParaRPr lang="ru-RU" sz="1300" b="0" strike="noStrike" spc="-1" dirty="0">
              <a:latin typeface="Arial"/>
            </a:endParaRPr>
          </a:p>
        </p:txBody>
      </p:sp>
      <p:sp>
        <p:nvSpPr>
          <p:cNvPr id="178" name="CustomShape 4"/>
          <p:cNvSpPr/>
          <p:nvPr/>
        </p:nvSpPr>
        <p:spPr>
          <a:xfrm>
            <a:off x="8700910" y="4785545"/>
            <a:ext cx="374040" cy="303480"/>
          </a:xfrm>
          <a:prstGeom prst="rect">
            <a:avLst/>
          </a:prstGeom>
          <a:solidFill>
            <a:schemeClr val="bg1"/>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gn="ctr">
              <a:lnSpc>
                <a:spcPct val="100000"/>
              </a:lnSpc>
            </a:pPr>
            <a:r>
              <a:rPr lang="ru-RU" sz="1400" b="0" strike="noStrike" spc="-1" dirty="0" smtClean="0">
                <a:solidFill>
                  <a:srgbClr val="000000"/>
                </a:solidFill>
                <a:latin typeface="Times New Roman"/>
              </a:rPr>
              <a:t>9</a:t>
            </a:r>
            <a:endParaRPr lang="ru-RU" sz="1400" b="0" strike="noStrike" spc="-1" dirty="0">
              <a:latin typeface="Arial"/>
            </a:endParaRPr>
          </a:p>
        </p:txBody>
      </p:sp>
      <p:sp>
        <p:nvSpPr>
          <p:cNvPr id="179" name="CustomShape 5"/>
          <p:cNvSpPr/>
          <p:nvPr/>
        </p:nvSpPr>
        <p:spPr>
          <a:xfrm>
            <a:off x="8719270" y="4779065"/>
            <a:ext cx="324720" cy="326160"/>
          </a:xfrm>
          <a:prstGeom prst="flowChartConnector">
            <a:avLst/>
          </a:prstGeom>
          <a:noFill/>
          <a:ln w="12600">
            <a:round/>
          </a:ln>
        </p:spPr>
        <p:style>
          <a:lnRef idx="2">
            <a:schemeClr val="accent1">
              <a:shade val="50000"/>
            </a:schemeClr>
          </a:lnRef>
          <a:fillRef idx="1">
            <a:schemeClr val="accent1"/>
          </a:fillRef>
          <a:effectRef idx="0">
            <a:schemeClr val="accent1"/>
          </a:effectRef>
          <a:fontRef idx="minor"/>
        </p:style>
      </p:sp>
      <p:pic>
        <p:nvPicPr>
          <p:cNvPr id="7" name="Picture 41" descr="флаг МЧС4"/>
          <p:cNvPicPr/>
          <p:nvPr/>
        </p:nvPicPr>
        <p:blipFill>
          <a:blip r:embed="rId2"/>
          <a:stretch/>
        </p:blipFill>
        <p:spPr>
          <a:xfrm>
            <a:off x="7978504" y="-87917"/>
            <a:ext cx="1259632" cy="936104"/>
          </a:xfrm>
          <a:prstGeom prst="rect">
            <a:avLst/>
          </a:prstGeom>
          <a:ln w="9360">
            <a:noFill/>
          </a:ln>
        </p:spPr>
      </p:pic>
      <p:pic>
        <p:nvPicPr>
          <p:cNvPr id="8" name="Picture 9"/>
          <p:cNvPicPr/>
          <p:nvPr/>
        </p:nvPicPr>
        <p:blipFill>
          <a:blip r:embed="rId3"/>
          <a:stretch/>
        </p:blipFill>
        <p:spPr>
          <a:xfrm>
            <a:off x="10722" y="23873"/>
            <a:ext cx="888870" cy="747677"/>
          </a:xfrm>
          <a:prstGeom prst="rect">
            <a:avLst/>
          </a:prstGeom>
          <a:ln w="9360">
            <a:noFill/>
          </a:ln>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86724</TotalTime>
  <Words>3593</Words>
  <Application>Microsoft Office PowerPoint</Application>
  <PresentationFormat>Экран (16:9)</PresentationFormat>
  <Paragraphs>1124</Paragraphs>
  <Slides>33</Slides>
  <Notes>11</Notes>
  <HiddenSlides>0</HiddenSlides>
  <MMClips>0</MMClips>
  <ScaleCrop>false</ScaleCrop>
  <HeadingPairs>
    <vt:vector size="6" baseType="variant">
      <vt:variant>
        <vt:lpstr>Тема</vt:lpstr>
      </vt:variant>
      <vt:variant>
        <vt:i4>1</vt:i4>
      </vt:variant>
      <vt:variant>
        <vt:lpstr>Внедренные серверы OLE</vt:lpstr>
      </vt:variant>
      <vt:variant>
        <vt:i4>4</vt:i4>
      </vt:variant>
      <vt:variant>
        <vt:lpstr>Заголовки слайдов</vt:lpstr>
      </vt:variant>
      <vt:variant>
        <vt:i4>33</vt:i4>
      </vt:variant>
    </vt:vector>
  </HeadingPairs>
  <TitlesOfParts>
    <vt:vector size="38" baseType="lpstr">
      <vt:lpstr>Office Theme</vt:lpstr>
      <vt:lpstr>Document</vt:lpstr>
      <vt:lpstr>Документ</vt:lpstr>
      <vt:lpstr>Acrobat Document</vt:lpstr>
      <vt:lpstr>AcroExch.Document.7</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МЧС</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subject/>
  <dc:creator>16235</dc:creator>
  <dc:description/>
  <cp:lastModifiedBy>Николай</cp:lastModifiedBy>
  <cp:revision>6471</cp:revision>
  <cp:lastPrinted>2014-07-24T04:18:42Z</cp:lastPrinted>
  <dcterms:created xsi:type="dcterms:W3CDTF">2008-11-27T11:41:39Z</dcterms:created>
  <dcterms:modified xsi:type="dcterms:W3CDTF">2021-03-11T11:12:25Z</dcterms:modified>
  <dc:language>ru-RU</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ppVersion">
    <vt:lpwstr>12.0000</vt:lpwstr>
  </property>
  <property fmtid="{D5CDD505-2E9C-101B-9397-08002B2CF9AE}" pid="3" name="Company">
    <vt:lpwstr>МЧС</vt:lpwstr>
  </property>
  <property fmtid="{D5CDD505-2E9C-101B-9397-08002B2CF9AE}" pid="4" name="HiddenSlides">
    <vt:i4>0</vt:i4>
  </property>
  <property fmtid="{D5CDD505-2E9C-101B-9397-08002B2CF9AE}" pid="5" name="HyperlinksChanged">
    <vt:bool>false</vt:bool>
  </property>
  <property fmtid="{D5CDD505-2E9C-101B-9397-08002B2CF9AE}" pid="6" name="LinksUpToDate">
    <vt:bool>false</vt:bool>
  </property>
  <property fmtid="{D5CDD505-2E9C-101B-9397-08002B2CF9AE}" pid="7" name="MMClips">
    <vt:i4>0</vt:i4>
  </property>
  <property fmtid="{D5CDD505-2E9C-101B-9397-08002B2CF9AE}" pid="8" name="Notes">
    <vt:i4>12</vt:i4>
  </property>
  <property fmtid="{D5CDD505-2E9C-101B-9397-08002B2CF9AE}" pid="9" name="PresentationFormat">
    <vt:lpwstr>Экран (16:9)</vt:lpwstr>
  </property>
  <property fmtid="{D5CDD505-2E9C-101B-9397-08002B2CF9AE}" pid="10" name="ScaleCrop">
    <vt:bool>false</vt:bool>
  </property>
  <property fmtid="{D5CDD505-2E9C-101B-9397-08002B2CF9AE}" pid="11" name="ShareDoc">
    <vt:bool>false</vt:bool>
  </property>
  <property fmtid="{D5CDD505-2E9C-101B-9397-08002B2CF9AE}" pid="12" name="Slides">
    <vt:i4>30</vt:i4>
  </property>
</Properties>
</file>