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64" r:id="rId3"/>
    <p:sldId id="256" r:id="rId4"/>
    <p:sldId id="257" r:id="rId5"/>
    <p:sldId id="258" r:id="rId6"/>
    <p:sldId id="259" r:id="rId7"/>
    <p:sldId id="267" r:id="rId8"/>
    <p:sldId id="266" r:id="rId9"/>
    <p:sldId id="265" r:id="rId10"/>
    <p:sldId id="268" r:id="rId11"/>
    <p:sldId id="278" r:id="rId12"/>
    <p:sldId id="269" r:id="rId13"/>
    <p:sldId id="277" r:id="rId14"/>
    <p:sldId id="271" r:id="rId15"/>
    <p:sldId id="272" r:id="rId16"/>
    <p:sldId id="276" r:id="rId17"/>
    <p:sldId id="273" r:id="rId18"/>
    <p:sldId id="274" r:id="rId19"/>
    <p:sldId id="275" r:id="rId20"/>
    <p:sldId id="270" r:id="rId21"/>
    <p:sldId id="262" r:id="rId22"/>
    <p:sldId id="263" r:id="rId23"/>
  </p:sldIdLst>
  <p:sldSz cx="9144000" cy="5143500" type="screen16x9"/>
  <p:notesSz cx="6735763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8040EAF-C5A3-4DF0-9D1F-5AF79F2988A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6634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64AEFF9-991A-4EF8-9E50-D497E8B6B79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5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73200" y="4687920"/>
            <a:ext cx="5388480" cy="4439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814920" y="9372600"/>
            <a:ext cx="29181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E1645A6-FC4E-4102-A289-98196EFD7679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20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3782880" y="10175760"/>
            <a:ext cx="2891520" cy="537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520" rIns="9540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0FA8406C-9B75-4F63-AD6E-2C8E7213ABAA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t>21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-231840" y="803160"/>
            <a:ext cx="7141680" cy="4017600"/>
          </a:xfrm>
          <a:prstGeom prst="rect">
            <a:avLst/>
          </a:prstGeom>
        </p:spPr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66720" y="5089680"/>
            <a:ext cx="5340960" cy="4820040"/>
          </a:xfrm>
          <a:prstGeom prst="rect">
            <a:avLst/>
          </a:prstGeom>
        </p:spPr>
        <p:txBody>
          <a:bodyPr lIns="91800" tIns="0" rIns="9180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64AEFF9-991A-4EF8-9E50-D497E8B6B79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6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64AEFF9-991A-4EF8-9E50-D497E8B6B79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7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64AEFF9-991A-4EF8-9E50-D497E8B6B79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8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682625"/>
            <a:ext cx="6051550" cy="34051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932" y="4312067"/>
            <a:ext cx="5466571" cy="4082500"/>
          </a:xfrm>
          <a:noFill/>
        </p:spPr>
        <p:txBody>
          <a:bodyPr wrap="square" lIns="91488" tIns="45745" rIns="91488" bIns="45745" numCol="1" anchor="t" anchorCtr="0" compatLnSpc="1">
            <a:prstTxWarp prst="textNoShape">
              <a:avLst/>
            </a:prstTxWarp>
          </a:bodyPr>
          <a:lstStyle/>
          <a:p>
            <a:pPr defTabSz="1055688">
              <a:spcBef>
                <a:spcPct val="0"/>
              </a:spcBef>
            </a:pPr>
            <a:r>
              <a:rPr lang="ru-RU" altLang="ru-RU" smtClean="0"/>
              <a:t>Использовать на селекторных совещаниях за неделю </a:t>
            </a:r>
          </a:p>
          <a:p>
            <a:pPr defTabSz="1055688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8040EAF-C5A3-4DF0-9D1F-5AF79F2988AE}" type="slidenum">
              <a:rPr lang="ru-RU" sz="1400" b="0" strike="noStrike" spc="-1" smtClean="0">
                <a:latin typeface="Times New Roman"/>
              </a:rPr>
              <a:t>11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35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D64AEFF9-991A-4EF8-9E50-D497E8B6B79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13</a:t>
            </a:fld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8040EAF-C5A3-4DF0-9D1F-5AF79F2988AE}" type="slidenum">
              <a:rPr lang="ru-RU" sz="1400" b="0" strike="noStrike" spc="-1" smtClean="0">
                <a:latin typeface="Times New Roman"/>
              </a:rPr>
              <a:t>16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42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8600" cy="3700463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73200" y="4687920"/>
            <a:ext cx="5388480" cy="44391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814920" y="9372600"/>
            <a:ext cx="2918160" cy="492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E1645A6-FC4E-4102-A289-98196EFD7679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19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0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12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2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jpeg"/><Relationship Id="rId3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7.png"/><Relationship Id="rId20" Type="http://schemas.openxmlformats.org/officeDocument/2006/relationships/image" Target="../media/image61.jpeg"/><Relationship Id="rId29" Type="http://schemas.openxmlformats.org/officeDocument/2006/relationships/image" Target="../media/image7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jpe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31" Type="http://schemas.openxmlformats.org/officeDocument/2006/relationships/image" Target="../media/image72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jpeg"/><Relationship Id="rId30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2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60" y="3147840"/>
            <a:ext cx="9143280" cy="74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42560" y="203040"/>
            <a:ext cx="7157160" cy="860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ГЛАВНОЕ УПРАВЛЕНИЕ МЧС РОССИИ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A88000"/>
                </a:solidFill>
                <a:latin typeface="Times New Roman"/>
                <a:ea typeface="DejaVu Sans"/>
              </a:rPr>
              <a:t>ПО КОСТРОМСКОЙ ОБЛАСТИ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4" name="Рисунок 1070"/>
          <p:cNvPicPr/>
          <p:nvPr/>
        </p:nvPicPr>
        <p:blipFill>
          <a:blip r:embed="rId2"/>
          <a:stretch/>
        </p:blipFill>
        <p:spPr>
          <a:xfrm>
            <a:off x="50760" y="63360"/>
            <a:ext cx="977040" cy="90360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0" y="4497120"/>
            <a:ext cx="9143280" cy="63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г. Кострома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27 сентября </a:t>
            </a:r>
            <a:r>
              <a:rPr lang="ru-RU" sz="1800" b="1" strike="noStrike" spc="-1" dirty="0">
                <a:solidFill>
                  <a:srgbClr val="A88000"/>
                </a:solidFill>
                <a:latin typeface="Times New Roman"/>
                <a:ea typeface="DejaVu Sans"/>
              </a:rPr>
              <a:t>2021 года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86" name="Picture 41" descr="флаг МЧС4"/>
          <p:cNvPicPr/>
          <p:nvPr/>
        </p:nvPicPr>
        <p:blipFill>
          <a:blip r:embed="rId3"/>
          <a:stretch/>
        </p:blipFill>
        <p:spPr>
          <a:xfrm>
            <a:off x="7880400" y="0"/>
            <a:ext cx="1262880" cy="911160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4"/>
          <p:cNvSpPr/>
          <p:nvPr/>
        </p:nvSpPr>
        <p:spPr>
          <a:xfrm>
            <a:off x="-20751" y="1419622"/>
            <a:ext cx="9142920" cy="1560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120" tIns="29880" rIns="60120" bIns="2988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ДОКЛАД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НАЧАЛЬНИКА ГЛАВНОГО УПРАВЛЕНИЯ 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МЧС РОССИИ ПО КОСТРОМСКОЙ ОБЛАСТИ 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ПОЛКОВНИКА ВНУТРЕННЕЙ СЛУЖБЫ </a:t>
            </a:r>
            <a:endParaRPr lang="ru-RU" sz="1800" b="0" strike="noStrike" spc="-1" dirty="0" smtClean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КОРНЕЕВА ДМИТРИЯ СЕРГЕЕВИЧА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23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4" t="20061" r="44207" b="5159"/>
          <a:stretch/>
        </p:blipFill>
        <p:spPr bwMode="auto">
          <a:xfrm>
            <a:off x="5436096" y="965733"/>
            <a:ext cx="2736976" cy="40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3333" r="43593" b="6389"/>
          <a:stretch/>
        </p:blipFill>
        <p:spPr bwMode="auto">
          <a:xfrm>
            <a:off x="1691680" y="965733"/>
            <a:ext cx="2736976" cy="40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НПА ПО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РАЗВЕРТЫВАНИЮ ОПЕРАТИВНОГО ШТАБА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48560" y="258768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Picture 41" descr="флаг МЧС4"/>
          <p:cNvPicPr/>
          <p:nvPr/>
        </p:nvPicPr>
        <p:blipFill>
          <a:blip r:embed="rId4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9"/>
          <p:cNvPicPr/>
          <p:nvPr/>
        </p:nvPicPr>
        <p:blipFill>
          <a:blip r:embed="rId5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768508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2" t="13056" r="42969" b="6389"/>
          <a:stretch/>
        </p:blipFill>
        <p:spPr bwMode="auto">
          <a:xfrm>
            <a:off x="898920" y="584746"/>
            <a:ext cx="2736976" cy="40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2441" r="45000" b="12497"/>
          <a:stretch/>
        </p:blipFill>
        <p:spPr bwMode="auto">
          <a:xfrm>
            <a:off x="4592780" y="584745"/>
            <a:ext cx="2736976" cy="400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7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://zn44.ru/photo/files/15.jpg.w550.preview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905" y="2846895"/>
            <a:ext cx="4647094" cy="229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Документы Чумаков\2018\Учения и тренировки\КШУ 17.04.-19.04.18\Фото_лесной пожар\IMG_4497.JPG"/>
          <p:cNvPicPr/>
          <p:nvPr/>
        </p:nvPicPr>
        <p:blipFill>
          <a:blip r:embed="rId4" cstate="print"/>
          <a:srcRect t="22036" r="17202" b="23969"/>
          <a:stretch>
            <a:fillRect/>
          </a:stretch>
        </p:blipFill>
        <p:spPr bwMode="auto">
          <a:xfrm>
            <a:off x="0" y="2841711"/>
            <a:ext cx="4496905" cy="229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Документы Чумаков\2019\КШУ\16.04.2019\Фото\Смотр АМГ\IMG_20190416_093638.jpg"/>
          <p:cNvPicPr/>
          <p:nvPr/>
        </p:nvPicPr>
        <p:blipFill>
          <a:blip r:embed="rId5" cstate="print"/>
          <a:srcRect t="26613" r="24695" b="19702"/>
          <a:stretch>
            <a:fillRect/>
          </a:stretch>
        </p:blipFill>
        <p:spPr bwMode="auto">
          <a:xfrm>
            <a:off x="0" y="723810"/>
            <a:ext cx="4496905" cy="21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898" name="Text Box 12"/>
          <p:cNvSpPr txBox="1">
            <a:spLocks noChangeArrowheads="1"/>
          </p:cNvSpPr>
          <p:nvPr/>
        </p:nvSpPr>
        <p:spPr bwMode="auto">
          <a:xfrm>
            <a:off x="0" y="8009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сил и средств ФП и ТП РСЧС Костромской области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899" name="AutoShape 4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00" name="AutoShape 5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232903" name="Picture 2" descr="C:\Documents and Settings\Admin\Рабочий стол\Учения Макарьев_28.04.2014\DSC_0430.JPG"/>
          <p:cNvPicPr>
            <a:picLocks noChangeAspect="1" noChangeArrowheads="1"/>
          </p:cNvPicPr>
          <p:nvPr/>
        </p:nvPicPr>
        <p:blipFill>
          <a:blip r:embed="rId6" cstate="print"/>
          <a:srcRect l="10657" r="4688" b="22916"/>
          <a:stretch>
            <a:fillRect/>
          </a:stretch>
        </p:blipFill>
        <p:spPr bwMode="auto">
          <a:xfrm>
            <a:off x="4500562" y="736600"/>
            <a:ext cx="464343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60"/>
          <p:cNvSpPr txBox="1">
            <a:spLocks noChangeArrowheads="1"/>
          </p:cNvSpPr>
          <p:nvPr/>
        </p:nvSpPr>
        <p:spPr bwMode="auto">
          <a:xfrm>
            <a:off x="2190769" y="4928526"/>
            <a:ext cx="2310580" cy="216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algn="ctr" defTabSz="619125" eaLnBrk="0" hangingPunct="0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сил РСЧС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0"/>
          <p:cNvSpPr txBox="1">
            <a:spLocks noChangeArrowheads="1"/>
          </p:cNvSpPr>
          <p:nvPr/>
        </p:nvSpPr>
        <p:spPr bwMode="auto">
          <a:xfrm>
            <a:off x="2774223" y="2615381"/>
            <a:ext cx="1717433" cy="247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algn="ctr" defTabSz="619125" eaLnBrk="0" hangingPunct="0"/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Аэромобильная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60"/>
          <p:cNvSpPr txBox="1">
            <a:spLocks noChangeArrowheads="1"/>
          </p:cNvSpPr>
          <p:nvPr/>
        </p:nvSpPr>
        <p:spPr bwMode="auto">
          <a:xfrm>
            <a:off x="7349263" y="2625213"/>
            <a:ext cx="1796929" cy="216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algn="ctr" defTabSz="619125" eaLnBrk="0" hangingPunct="0"/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Лесопожарные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формирования</a:t>
            </a:r>
            <a:endParaRPr lang="ru-RU" sz="1000" dirty="0">
              <a:cs typeface="Times New Roman" pitchFamily="18" charset="0"/>
            </a:endParaRPr>
          </a:p>
        </p:txBody>
      </p:sp>
      <p:sp>
        <p:nvSpPr>
          <p:cNvPr id="13" name="Text Box 260"/>
          <p:cNvSpPr txBox="1">
            <a:spLocks noChangeArrowheads="1"/>
          </p:cNvSpPr>
          <p:nvPr/>
        </p:nvSpPr>
        <p:spPr bwMode="auto">
          <a:xfrm>
            <a:off x="6644933" y="4849218"/>
            <a:ext cx="2517015" cy="2934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defTabSz="619125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Поисково-спасательные формирования</a:t>
            </a:r>
          </a:p>
          <a:p>
            <a:pPr defTabSz="619125" eaLnBrk="0" hangingPunct="0"/>
            <a:endParaRPr lang="ru-RU" sz="500" dirty="0">
              <a:cs typeface="Times New Roman" pitchFamily="18" charset="0"/>
            </a:endParaRPr>
          </a:p>
        </p:txBody>
      </p:sp>
      <p:pic>
        <p:nvPicPr>
          <p:cNvPr id="17" name="Picture 41" descr="флаг МЧС4"/>
          <p:cNvPicPr/>
          <p:nvPr/>
        </p:nvPicPr>
        <p:blipFill>
          <a:blip r:embed="rId7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18" name="Picture 9"/>
          <p:cNvPicPr/>
          <p:nvPr/>
        </p:nvPicPr>
        <p:blipFill>
          <a:blip r:embed="rId8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19" name="CustomShape 3"/>
          <p:cNvSpPr/>
          <p:nvPr/>
        </p:nvSpPr>
        <p:spPr>
          <a:xfrm>
            <a:off x="8811488" y="4841754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0000"/>
                </a:solidFill>
                <a:latin typeface="Times New Roman"/>
              </a:rPr>
              <a:t>11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8879032" y="4869328"/>
            <a:ext cx="247688" cy="270969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174729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80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Планом предупреждения и ликвидации чрезвычайных ситуаций, вызванных природными пожарами на территории Костромской области в 2021 году общая группировка сил и средств ФП и ТП РСЧС, привлекаемых к проведению мероприятий по предупреждению и ликвидации возможных чрезвычайных ситуаций в пожароопасный сезон,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6987 чел. и 1881 ед. техники.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ТП РСЧС 4071 чел., 1249 ед. техники,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т.ч. от ДЛХ 162 чел., 101 ед. техники;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ФП РСЧС 2916 чел., 632 ед. техники,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т.ч. от МЧС России 1301 чел., 252 ед. техники.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8009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сил и средств ФП и ТП РСЧС Костромской области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1" descr="флаг МЧС4"/>
          <p:cNvPicPr/>
          <p:nvPr/>
        </p:nvPicPr>
        <p:blipFill>
          <a:blip r:embed="rId2" cstate="print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9"/>
          <p:cNvPicPr/>
          <p:nvPr/>
        </p:nvPicPr>
        <p:blipFill>
          <a:blip r:embed="rId3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6" name="CustomShape 3"/>
          <p:cNvSpPr/>
          <p:nvPr/>
        </p:nvSpPr>
        <p:spPr>
          <a:xfrm>
            <a:off x="8768508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9457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Лесные пожары на территории Костромской области</a:t>
            </a:r>
            <a:endParaRPr lang="ru-RU" sz="20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11320" y="242460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41" descr="флаг МЧС4"/>
          <p:cNvPicPr/>
          <p:nvPr/>
        </p:nvPicPr>
        <p:blipFill>
          <a:blip r:embed="rId3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9"/>
          <p:cNvPicPr/>
          <p:nvPr/>
        </p:nvPicPr>
        <p:blipFill>
          <a:blip r:embed="rId4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8768508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13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0800" y="1186755"/>
            <a:ext cx="9097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года на территории области зарегистрирован 71 лесной пожар на общей площади 2019,263 га, из них: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ликвидировано за первые сутки 40 пожаров на площади 54,673 га (56,3%);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ликвидированы за первые сутки 31 пожар на площади 1964,59 га (43,7%).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5 крупных лесных пожаров (на площади 25 га и более), из них: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23.06.2021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на площади 60 га,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26.06.2021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Макарьевский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85 га,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07.07.2021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Поназыревский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42 га,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15.07.2021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Макарьевский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81,3 га,</a:t>
            </a:r>
          </a:p>
          <a:p>
            <a:pPr indent="542925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18.07.2021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Кологривский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– 1509 га.</a:t>
            </a:r>
          </a:p>
        </p:txBody>
      </p:sp>
    </p:spTree>
    <p:extLst>
      <p:ext uri="{BB962C8B-B14F-4D97-AF65-F5344CB8AC3E}">
        <p14:creationId xmlns:p14="http://schemas.microsoft.com/office/powerpoint/2010/main" val="10924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F:\ОГПСГ\0-02-05-c45c34e63deb2928ed8590d1d01b92de27cca5890bf9cd44ccd13d35a6d3731e_26da9defb6e0ad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7950" y="2875191"/>
            <a:ext cx="4596051" cy="2268309"/>
          </a:xfrm>
          <a:prstGeom prst="rect">
            <a:avLst/>
          </a:prstGeom>
          <a:noFill/>
        </p:spPr>
      </p:pic>
      <p:pic>
        <p:nvPicPr>
          <p:cNvPr id="15" name="Picture 3" descr="F:\ОГПСГ\0-02-05-823d235610e52fcce026a99f1b3d017f8773dd2bbb1144584e68b67bd16f9703_ac0d75164e1248f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62" y="678939"/>
            <a:ext cx="4547950" cy="2193692"/>
          </a:xfrm>
          <a:prstGeom prst="rect">
            <a:avLst/>
          </a:prstGeom>
          <a:noFill/>
        </p:spPr>
      </p:pic>
      <p:pic>
        <p:nvPicPr>
          <p:cNvPr id="14" name="Picture 2" descr="F:\ОГПСГ\0-02-05-7cec27b8ed85085852b34b5398d49712931afd48fdaab960aa5ac5e8ae2ae69a_5cdd58e025ee22d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7950" y="666090"/>
            <a:ext cx="4596051" cy="2206541"/>
          </a:xfrm>
          <a:prstGeom prst="rect">
            <a:avLst/>
          </a:prstGeom>
          <a:noFill/>
        </p:spPr>
      </p:pic>
      <p:pic>
        <p:nvPicPr>
          <p:cNvPr id="25" name="Picture 5" descr="F:\ОГПСГ\0-02-0a-b7418e14d919a069d2cb1ef04e253a767c12dcc34119b2f1ffa951164677a154_bdc4ffefc5f84da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7743" y="2872631"/>
            <a:ext cx="4572000" cy="2270869"/>
          </a:xfrm>
          <a:prstGeom prst="rect">
            <a:avLst/>
          </a:prstGeom>
          <a:noFill/>
        </p:spPr>
      </p:pic>
      <p:sp>
        <p:nvSpPr>
          <p:cNvPr id="1232898" name="Text Box 12"/>
          <p:cNvSpPr txBox="1">
            <a:spLocks noChangeArrowheads="1"/>
          </p:cNvSpPr>
          <p:nvPr/>
        </p:nvSpPr>
        <p:spPr bwMode="auto">
          <a:xfrm>
            <a:off x="-17743" y="-3250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ПОЖАР  В МАКАРЬЕВСКОМ РАЙОНЕ 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Юрово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</a:t>
            </a:r>
          </a:p>
        </p:txBody>
      </p:sp>
      <p:sp>
        <p:nvSpPr>
          <p:cNvPr id="1232899" name="AutoShape 4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00" name="AutoShape 5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395"/>
          <p:cNvSpPr>
            <a:spLocks noChangeArrowheads="1"/>
          </p:cNvSpPr>
          <p:nvPr/>
        </p:nvSpPr>
        <p:spPr bwMode="auto">
          <a:xfrm>
            <a:off x="3175" y="659433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19.10  21.06.2021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2" name="Прямоугольник 395"/>
          <p:cNvSpPr>
            <a:spLocks noChangeArrowheads="1"/>
          </p:cNvSpPr>
          <p:nvPr/>
        </p:nvSpPr>
        <p:spPr bwMode="auto">
          <a:xfrm>
            <a:off x="4541688" y="655631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19.10  21.06.2021 г</a:t>
            </a:r>
            <a:r>
              <a:rPr lang="ru-RU" sz="900" dirty="0"/>
              <a:t>.</a:t>
            </a:r>
          </a:p>
        </p:txBody>
      </p:sp>
      <p:sp>
        <p:nvSpPr>
          <p:cNvPr id="23" name="Прямоугольник 395"/>
          <p:cNvSpPr>
            <a:spLocks noChangeArrowheads="1"/>
          </p:cNvSpPr>
          <p:nvPr/>
        </p:nvSpPr>
        <p:spPr bwMode="auto">
          <a:xfrm>
            <a:off x="-12065" y="2875191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19.10  21.06.2021 г</a:t>
            </a:r>
            <a:r>
              <a:rPr lang="ru-RU" sz="900" dirty="0"/>
              <a:t>.</a:t>
            </a:r>
          </a:p>
        </p:txBody>
      </p:sp>
      <p:sp>
        <p:nvSpPr>
          <p:cNvPr id="24" name="Прямоугольник 395"/>
          <p:cNvSpPr>
            <a:spLocks noChangeArrowheads="1"/>
          </p:cNvSpPr>
          <p:nvPr/>
        </p:nvSpPr>
        <p:spPr bwMode="auto">
          <a:xfrm>
            <a:off x="4547950" y="2875191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19.10  21.06.2021 г</a:t>
            </a:r>
            <a:r>
              <a:rPr lang="ru-RU" sz="900" dirty="0"/>
              <a:t>.</a:t>
            </a:r>
          </a:p>
        </p:txBody>
      </p:sp>
      <p:pic>
        <p:nvPicPr>
          <p:cNvPr id="26" name="Picture 41" descr="флаг МЧС4"/>
          <p:cNvPicPr/>
          <p:nvPr/>
        </p:nvPicPr>
        <p:blipFill>
          <a:blip r:embed="rId6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27" name="Picture 9"/>
          <p:cNvPicPr/>
          <p:nvPr/>
        </p:nvPicPr>
        <p:blipFill>
          <a:blip r:embed="rId7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17" name="CustomShape 3"/>
          <p:cNvSpPr/>
          <p:nvPr/>
        </p:nvSpPr>
        <p:spPr>
          <a:xfrm>
            <a:off x="8776972" y="481397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bg1"/>
                </a:solidFill>
                <a:latin typeface="Times New Roman"/>
              </a:rPr>
              <a:t>14</a:t>
            </a:r>
            <a:endParaRPr lang="ru-RU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8844516" y="4841544"/>
            <a:ext cx="247688" cy="270969"/>
          </a:xfrm>
          <a:prstGeom prst="flowChartConnector">
            <a:avLst/>
          </a:prstGeom>
          <a:noFill/>
          <a:ln w="126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86688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Text Box 12"/>
          <p:cNvSpPr txBox="1">
            <a:spLocks noChangeArrowheads="1"/>
          </p:cNvSpPr>
          <p:nvPr/>
        </p:nvSpPr>
        <p:spPr bwMode="auto">
          <a:xfrm>
            <a:off x="-7551" y="0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ПОЖАР  В МАКАРЬЕВСКОМ РАЙОНЕ (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Тимошино)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</a:t>
            </a:r>
          </a:p>
        </p:txBody>
      </p:sp>
      <p:sp>
        <p:nvSpPr>
          <p:cNvPr id="1232899" name="AutoShape 4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00" name="AutoShape 5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" name="Picture 2" descr="F:\макар\21\0-02-0a-550ea3c4554a16c1c54a46f2bc40def10a95ace97dead27ec4e35228665bd90b_7de7f59414437d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4" y="652463"/>
            <a:ext cx="4544775" cy="2314168"/>
          </a:xfrm>
          <a:prstGeom prst="rect">
            <a:avLst/>
          </a:prstGeom>
          <a:noFill/>
        </p:spPr>
      </p:pic>
      <p:pic>
        <p:nvPicPr>
          <p:cNvPr id="18" name="Picture 3" descr="F:\макар\21\0-02-0a-0a0b49a8d0c32a1a8dffd26702f28656737d5e77cd44d0f28a03a76d96e2475d_57e3571c3c294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7950" y="680883"/>
            <a:ext cx="4596049" cy="2285748"/>
          </a:xfrm>
          <a:prstGeom prst="rect">
            <a:avLst/>
          </a:prstGeom>
          <a:noFill/>
        </p:spPr>
      </p:pic>
      <p:pic>
        <p:nvPicPr>
          <p:cNvPr id="19" name="Picture 4" descr="F:\макар\21\0-02-0a-f751f7d2d1587ea10092b199b8cede4140961cb3118f56996b8f8e33e00cade4_774c2ece5a1122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4" y="2966631"/>
            <a:ext cx="4544775" cy="2176869"/>
          </a:xfrm>
          <a:prstGeom prst="rect">
            <a:avLst/>
          </a:prstGeom>
          <a:noFill/>
        </p:spPr>
      </p:pic>
      <p:pic>
        <p:nvPicPr>
          <p:cNvPr id="20" name="Picture 5" descr="F:\макар\21\0-02-0a-93e1da622edb74a5f1ee0c89b7e70ef8dcfc16123078fc926a83b595648e5a31_c902f687aa044a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7949" y="2966631"/>
            <a:ext cx="4596051" cy="2176869"/>
          </a:xfrm>
          <a:prstGeom prst="rect">
            <a:avLst/>
          </a:prstGeom>
          <a:noFill/>
        </p:spPr>
      </p:pic>
      <p:sp>
        <p:nvSpPr>
          <p:cNvPr id="21" name="Прямоугольник 395"/>
          <p:cNvSpPr>
            <a:spLocks noChangeArrowheads="1"/>
          </p:cNvSpPr>
          <p:nvPr/>
        </p:nvSpPr>
        <p:spPr bwMode="auto">
          <a:xfrm>
            <a:off x="3175" y="659433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10.00  21.07.2021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2" name="Прямоугольник 395"/>
          <p:cNvSpPr>
            <a:spLocks noChangeArrowheads="1"/>
          </p:cNvSpPr>
          <p:nvPr/>
        </p:nvSpPr>
        <p:spPr bwMode="auto">
          <a:xfrm>
            <a:off x="4573587" y="670871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10.00  21.07.2021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3" name="Прямоугольник 395"/>
          <p:cNvSpPr>
            <a:spLocks noChangeArrowheads="1"/>
          </p:cNvSpPr>
          <p:nvPr/>
        </p:nvSpPr>
        <p:spPr bwMode="auto">
          <a:xfrm>
            <a:off x="3175" y="2966631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10.00  21.07.2021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4" name="Прямоугольник 395"/>
          <p:cNvSpPr>
            <a:spLocks noChangeArrowheads="1"/>
          </p:cNvSpPr>
          <p:nvPr/>
        </p:nvSpPr>
        <p:spPr bwMode="auto">
          <a:xfrm>
            <a:off x="4547950" y="2966631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10.00  21.07.2021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pic>
        <p:nvPicPr>
          <p:cNvPr id="14" name="Picture 41" descr="флаг МЧС4"/>
          <p:cNvPicPr/>
          <p:nvPr/>
        </p:nvPicPr>
        <p:blipFill>
          <a:blip r:embed="rId6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15" name="Picture 9"/>
          <p:cNvPicPr/>
          <p:nvPr/>
        </p:nvPicPr>
        <p:blipFill>
          <a:blip r:embed="rId7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26" name="CustomShape 3"/>
          <p:cNvSpPr/>
          <p:nvPr/>
        </p:nvSpPr>
        <p:spPr>
          <a:xfrm>
            <a:off x="8733854" y="4797141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bg1"/>
                </a:solidFill>
                <a:latin typeface="Times New Roman"/>
              </a:rPr>
              <a:t>15</a:t>
            </a:r>
            <a:endParaRPr lang="ru-RU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7" name="CustomShape 4"/>
          <p:cNvSpPr/>
          <p:nvPr/>
        </p:nvSpPr>
        <p:spPr>
          <a:xfrm>
            <a:off x="8801398" y="4824715"/>
            <a:ext cx="247688" cy="270969"/>
          </a:xfrm>
          <a:prstGeom prst="flowChartConnector">
            <a:avLst/>
          </a:prstGeom>
          <a:noFill/>
          <a:ln w="126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445383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Text Box 12"/>
          <p:cNvSpPr txBox="1">
            <a:spLocks noChangeArrowheads="1"/>
          </p:cNvSpPr>
          <p:nvPr/>
        </p:nvSpPr>
        <p:spPr bwMode="auto">
          <a:xfrm>
            <a:off x="0" y="8140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ПОЖАР  В КОЛОГРИВСКОМ РАЙОНЕ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</a:t>
            </a:r>
          </a:p>
        </p:txBody>
      </p:sp>
      <p:sp>
        <p:nvSpPr>
          <p:cNvPr id="1232899" name="AutoShape 4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00" name="AutoShape 5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4" descr="F:\02\авио\0-02-0a-02b3750afb1bd9563eae55024a05bc78c6f6c1d2c14a2b7650e4ad46ca8fb8c9_239f49be63f7e72a.jpg"/>
          <p:cNvPicPr>
            <a:picLocks noChangeAspect="1" noChangeArrowheads="1"/>
          </p:cNvPicPr>
          <p:nvPr/>
        </p:nvPicPr>
        <p:blipFill>
          <a:blip r:embed="rId3"/>
          <a:srcRect l="51" t="7617"/>
          <a:stretch>
            <a:fillRect/>
          </a:stretch>
        </p:blipFill>
        <p:spPr bwMode="auto">
          <a:xfrm>
            <a:off x="0" y="2929353"/>
            <a:ext cx="4500562" cy="2214147"/>
          </a:xfrm>
          <a:prstGeom prst="rect">
            <a:avLst/>
          </a:prstGeom>
          <a:noFill/>
        </p:spPr>
      </p:pic>
      <p:pic>
        <p:nvPicPr>
          <p:cNvPr id="7" name="Picture 5" descr="F:\02\авио\0-02-0a-1c2dba8211a94e02c670a999701ab5c2d75c58cf4a1fbce83098902449ece92f_d487cd4bd98af4f3.jpg"/>
          <p:cNvPicPr>
            <a:picLocks noChangeAspect="1" noChangeArrowheads="1"/>
          </p:cNvPicPr>
          <p:nvPr/>
        </p:nvPicPr>
        <p:blipFill>
          <a:blip r:embed="rId4"/>
          <a:srcRect l="11719" t="19922"/>
          <a:stretch>
            <a:fillRect/>
          </a:stretch>
        </p:blipFill>
        <p:spPr bwMode="auto">
          <a:xfrm>
            <a:off x="4500562" y="2936161"/>
            <a:ext cx="4643438" cy="2207339"/>
          </a:xfrm>
          <a:prstGeom prst="rect">
            <a:avLst/>
          </a:prstGeom>
          <a:noFill/>
        </p:spPr>
      </p:pic>
      <p:pic>
        <p:nvPicPr>
          <p:cNvPr id="8" name="Picture 2" descr="F:\02\авио\0-02-0a-7f63e9a3f7f9bac5afab6a0a787c87f1d96fb958911809ffb9191c147891d6eb_b8ff741d53b04cd6.jpg"/>
          <p:cNvPicPr>
            <a:picLocks noChangeAspect="1" noChangeArrowheads="1"/>
          </p:cNvPicPr>
          <p:nvPr/>
        </p:nvPicPr>
        <p:blipFill>
          <a:blip r:embed="rId5"/>
          <a:srcRect l="9670" b="4518"/>
          <a:stretch>
            <a:fillRect/>
          </a:stretch>
        </p:blipFill>
        <p:spPr bwMode="auto">
          <a:xfrm>
            <a:off x="4500562" y="655638"/>
            <a:ext cx="4643438" cy="2273715"/>
          </a:xfrm>
          <a:prstGeom prst="rect">
            <a:avLst/>
          </a:prstGeom>
          <a:noFill/>
        </p:spPr>
      </p:pic>
      <p:pic>
        <p:nvPicPr>
          <p:cNvPr id="9" name="Picture 3" descr="F:\02\авио\0-02-0a-2df7ed1335b5396b74deabdcd2e120b3a671d5363c0f65ca493b954ef7825001_b8d2896be14097cf.jpg"/>
          <p:cNvPicPr>
            <a:picLocks noChangeAspect="1" noChangeArrowheads="1"/>
          </p:cNvPicPr>
          <p:nvPr/>
        </p:nvPicPr>
        <p:blipFill>
          <a:blip r:embed="rId6"/>
          <a:srcRect t="9375" r="10087"/>
          <a:stretch>
            <a:fillRect/>
          </a:stretch>
        </p:blipFill>
        <p:spPr bwMode="auto">
          <a:xfrm>
            <a:off x="0" y="655638"/>
            <a:ext cx="4500562" cy="2273715"/>
          </a:xfrm>
          <a:prstGeom prst="rect">
            <a:avLst/>
          </a:prstGeom>
          <a:noFill/>
        </p:spPr>
      </p:pic>
      <p:sp>
        <p:nvSpPr>
          <p:cNvPr id="14" name="Прямоугольник 395"/>
          <p:cNvSpPr>
            <a:spLocks noChangeArrowheads="1"/>
          </p:cNvSpPr>
          <p:nvPr/>
        </p:nvSpPr>
        <p:spPr bwMode="auto">
          <a:xfrm>
            <a:off x="3175" y="642918"/>
            <a:ext cx="107307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12.00 22.07.2021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15" name="Прямоугольник 395"/>
          <p:cNvSpPr>
            <a:spLocks noChangeArrowheads="1"/>
          </p:cNvSpPr>
          <p:nvPr/>
        </p:nvSpPr>
        <p:spPr bwMode="auto">
          <a:xfrm>
            <a:off x="4500562" y="660603"/>
            <a:ext cx="107307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12.00 22.07.2021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16" name="Прямоугольник 395"/>
          <p:cNvSpPr>
            <a:spLocks noChangeArrowheads="1"/>
          </p:cNvSpPr>
          <p:nvPr/>
        </p:nvSpPr>
        <p:spPr bwMode="auto">
          <a:xfrm>
            <a:off x="0" y="2929353"/>
            <a:ext cx="107307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12.00 22.07.2021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17" name="Прямоугольник 395"/>
          <p:cNvSpPr>
            <a:spLocks noChangeArrowheads="1"/>
          </p:cNvSpPr>
          <p:nvPr/>
        </p:nvSpPr>
        <p:spPr bwMode="auto">
          <a:xfrm>
            <a:off x="4500562" y="2929353"/>
            <a:ext cx="107307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12.00 22.07.2021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pic>
        <p:nvPicPr>
          <p:cNvPr id="19" name="Picture 41" descr="флаг МЧС4"/>
          <p:cNvPicPr/>
          <p:nvPr/>
        </p:nvPicPr>
        <p:blipFill>
          <a:blip r:embed="rId7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20" name="Picture 9"/>
          <p:cNvPicPr/>
          <p:nvPr/>
        </p:nvPicPr>
        <p:blipFill>
          <a:blip r:embed="rId8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22" name="CustomShape 3"/>
          <p:cNvSpPr/>
          <p:nvPr/>
        </p:nvSpPr>
        <p:spPr>
          <a:xfrm>
            <a:off x="8716926" y="4775288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bg1"/>
                </a:solidFill>
                <a:latin typeface="Times New Roman"/>
              </a:rPr>
              <a:t>16</a:t>
            </a:r>
            <a:endParaRPr lang="ru-RU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CustomShape 4"/>
          <p:cNvSpPr/>
          <p:nvPr/>
        </p:nvSpPr>
        <p:spPr>
          <a:xfrm>
            <a:off x="8784470" y="4802862"/>
            <a:ext cx="247688" cy="270969"/>
          </a:xfrm>
          <a:prstGeom prst="flowChartConnector">
            <a:avLst/>
          </a:prstGeom>
          <a:noFill/>
          <a:ln w="126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93063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\\Server-arhiv\e\СМЕНА\2021\06. Июнь\28.06.2021 Смена №1 Липатов\!!! ЛЕСНЫЕ ПОЖАРЫ\№45 18.07.2021 Лесной пожар Кологривский район 2\АРМ-6 31.07.2021\39692a61-4e09-4dae-ba56-1e89dfdd965a.jpg"/>
          <p:cNvPicPr>
            <a:picLocks noChangeAspect="1" noChangeArrowheads="1"/>
          </p:cNvPicPr>
          <p:nvPr/>
        </p:nvPicPr>
        <p:blipFill>
          <a:blip r:embed="rId2"/>
          <a:srcRect b="5859"/>
          <a:stretch>
            <a:fillRect/>
          </a:stretch>
        </p:blipFill>
        <p:spPr bwMode="auto">
          <a:xfrm>
            <a:off x="4547947" y="2859952"/>
            <a:ext cx="4596053" cy="2283550"/>
          </a:xfrm>
          <a:prstGeom prst="rect">
            <a:avLst/>
          </a:prstGeom>
          <a:noFill/>
        </p:spPr>
      </p:pic>
      <p:pic>
        <p:nvPicPr>
          <p:cNvPr id="16" name="Picture 5" descr="\\Server-arhiv\e\СМЕНА\2021\06. Июнь\28.06.2021 Смена №1 Липатов\!!! ЛЕСНЫЕ ПОЖАРЫ\№45 18.07.2021 Лесной пожар Кологривский район 2\АРМ-6 31.07.2021\6457ad86-43eb-44dc-bf7a-e5c6471b998a.jpg"/>
          <p:cNvPicPr>
            <a:picLocks noChangeAspect="1" noChangeArrowheads="1"/>
          </p:cNvPicPr>
          <p:nvPr/>
        </p:nvPicPr>
        <p:blipFill>
          <a:blip r:embed="rId3"/>
          <a:srcRect b="23252"/>
          <a:stretch>
            <a:fillRect/>
          </a:stretch>
        </p:blipFill>
        <p:spPr bwMode="auto">
          <a:xfrm>
            <a:off x="4547949" y="652464"/>
            <a:ext cx="4596051" cy="2207318"/>
          </a:xfrm>
          <a:prstGeom prst="rect">
            <a:avLst/>
          </a:prstGeom>
          <a:noFill/>
        </p:spPr>
      </p:pic>
      <p:pic>
        <p:nvPicPr>
          <p:cNvPr id="14" name="Picture 3" descr="\\Server-arhiv\e\СМЕНА\2021\06. Июнь\28.06.2021 Смена №1 Липатов\!!! ЛЕСНЫЕ ПОЖАРЫ\№45 18.07.2021 Лесной пожар Кологривский район 2\АРМ-6 31.07.2021\dd426f37-50c1-4728-ab23-727ea63f47b7.jpg"/>
          <p:cNvPicPr>
            <a:picLocks noChangeAspect="1" noChangeArrowheads="1"/>
          </p:cNvPicPr>
          <p:nvPr/>
        </p:nvPicPr>
        <p:blipFill>
          <a:blip r:embed="rId4"/>
          <a:srcRect b="14492"/>
          <a:stretch>
            <a:fillRect/>
          </a:stretch>
        </p:blipFill>
        <p:spPr bwMode="auto">
          <a:xfrm>
            <a:off x="-1" y="652463"/>
            <a:ext cx="4547949" cy="2207319"/>
          </a:xfrm>
          <a:prstGeom prst="rect">
            <a:avLst/>
          </a:prstGeom>
          <a:noFill/>
        </p:spPr>
      </p:pic>
      <p:pic>
        <p:nvPicPr>
          <p:cNvPr id="25" name="Picture 2" descr="\\Server-arhiv\e\СМЕНА\2021\06. Июнь\28.06.2021 Смена №1 Липатов\!!! ЛЕСНЫЕ ПОЖАРЫ\№45 18.07.2021 Лесной пожар Кологривский район 2\АРМ-6 31.07.2021\f00e3d36-472a-455c-b65e-883ad57a5c11.jpg"/>
          <p:cNvPicPr>
            <a:picLocks noChangeAspect="1" noChangeArrowheads="1"/>
          </p:cNvPicPr>
          <p:nvPr/>
        </p:nvPicPr>
        <p:blipFill>
          <a:blip r:embed="rId5"/>
          <a:srcRect b="19544"/>
          <a:stretch>
            <a:fillRect/>
          </a:stretch>
        </p:blipFill>
        <p:spPr bwMode="auto">
          <a:xfrm>
            <a:off x="-21212" y="2859783"/>
            <a:ext cx="4569159" cy="2283718"/>
          </a:xfrm>
          <a:prstGeom prst="rect">
            <a:avLst/>
          </a:prstGeom>
          <a:noFill/>
        </p:spPr>
      </p:pic>
      <p:sp>
        <p:nvSpPr>
          <p:cNvPr id="1232898" name="Text Box 12"/>
          <p:cNvSpPr txBox="1">
            <a:spLocks noChangeArrowheads="1"/>
          </p:cNvSpPr>
          <p:nvPr/>
        </p:nvSpPr>
        <p:spPr bwMode="auto">
          <a:xfrm>
            <a:off x="-9046" y="6970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ПОЖАР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КОЛОГРИВСКОМ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</a:t>
            </a:r>
          </a:p>
        </p:txBody>
      </p:sp>
      <p:sp>
        <p:nvSpPr>
          <p:cNvPr id="1232899" name="AutoShape 4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00" name="AutoShape 5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395"/>
          <p:cNvSpPr>
            <a:spLocks noChangeArrowheads="1"/>
          </p:cNvSpPr>
          <p:nvPr/>
        </p:nvSpPr>
        <p:spPr bwMode="auto">
          <a:xfrm>
            <a:off x="3175" y="659433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.00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2" name="Прямоугольник 395"/>
          <p:cNvSpPr>
            <a:spLocks noChangeArrowheads="1"/>
          </p:cNvSpPr>
          <p:nvPr/>
        </p:nvSpPr>
        <p:spPr bwMode="auto">
          <a:xfrm>
            <a:off x="4562954" y="670871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3" name="Прямоугольник 395"/>
          <p:cNvSpPr>
            <a:spLocks noChangeArrowheads="1"/>
          </p:cNvSpPr>
          <p:nvPr/>
        </p:nvSpPr>
        <p:spPr bwMode="auto">
          <a:xfrm>
            <a:off x="-7458" y="2859951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4" name="Прямоугольник 395"/>
          <p:cNvSpPr>
            <a:spLocks noChangeArrowheads="1"/>
          </p:cNvSpPr>
          <p:nvPr/>
        </p:nvSpPr>
        <p:spPr bwMode="auto">
          <a:xfrm>
            <a:off x="4547950" y="2859951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pic>
        <p:nvPicPr>
          <p:cNvPr id="26" name="Picture 41" descr="флаг МЧС4"/>
          <p:cNvPicPr/>
          <p:nvPr/>
        </p:nvPicPr>
        <p:blipFill>
          <a:blip r:embed="rId6"/>
          <a:stretch/>
        </p:blipFill>
        <p:spPr>
          <a:xfrm>
            <a:off x="8365681" y="-31446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27" name="Picture 9"/>
          <p:cNvPicPr/>
          <p:nvPr/>
        </p:nvPicPr>
        <p:blipFill>
          <a:blip r:embed="rId7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19" name="CustomShape 3"/>
          <p:cNvSpPr/>
          <p:nvPr/>
        </p:nvSpPr>
        <p:spPr>
          <a:xfrm>
            <a:off x="8736552" y="4802081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bg1"/>
                </a:solidFill>
                <a:latin typeface="Times New Roman"/>
              </a:rPr>
              <a:t>17</a:t>
            </a:r>
            <a:endParaRPr lang="ru-RU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CustomShape 4"/>
          <p:cNvSpPr/>
          <p:nvPr/>
        </p:nvSpPr>
        <p:spPr>
          <a:xfrm>
            <a:off x="8804096" y="4829655"/>
            <a:ext cx="247688" cy="270969"/>
          </a:xfrm>
          <a:prstGeom prst="flowChartConnector">
            <a:avLst/>
          </a:prstGeom>
          <a:noFill/>
          <a:ln w="126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103464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\\Server-arhiv\e\СМЕНА\2021\06. Июнь\28.06.2021 Смена №1 Липатов\!!! ЛЕСНЫЕ ПОЖАРЫ\№45 18.07.2021 Лесной пожар Кологривский район 2\АРМ-6 31.07.2021\59944cd7-48b0-4c80-bc63-30c144bdf6de.jpg"/>
          <p:cNvPicPr>
            <a:picLocks noChangeAspect="1" noChangeArrowheads="1"/>
          </p:cNvPicPr>
          <p:nvPr/>
        </p:nvPicPr>
        <p:blipFill>
          <a:blip r:embed="rId2"/>
          <a:srcRect t="12477"/>
          <a:stretch>
            <a:fillRect/>
          </a:stretch>
        </p:blipFill>
        <p:spPr bwMode="auto">
          <a:xfrm>
            <a:off x="4532173" y="2859783"/>
            <a:ext cx="4619801" cy="2283718"/>
          </a:xfrm>
          <a:prstGeom prst="rect">
            <a:avLst/>
          </a:prstGeom>
          <a:noFill/>
        </p:spPr>
      </p:pic>
      <p:pic>
        <p:nvPicPr>
          <p:cNvPr id="20" name="Picture 2" descr="\\Server-arhiv\e\СМЕНА\2021\06. Июнь\28.06.2021 Смена №1 Липатов\!!! ЛЕСНЫЕ ПОЖАРЫ\№45 18.07.2021 Лесной пожар Кологривский район 2\АРМ-6 31.07.2021\851bb9dd-52e2-4508-b041-8960c87004f2.jpg"/>
          <p:cNvPicPr>
            <a:picLocks noChangeAspect="1" noChangeArrowheads="1"/>
          </p:cNvPicPr>
          <p:nvPr/>
        </p:nvPicPr>
        <p:blipFill>
          <a:blip r:embed="rId3"/>
          <a:srcRect b="9859"/>
          <a:stretch>
            <a:fillRect/>
          </a:stretch>
        </p:blipFill>
        <p:spPr bwMode="auto">
          <a:xfrm>
            <a:off x="4547950" y="659433"/>
            <a:ext cx="4604024" cy="2200349"/>
          </a:xfrm>
          <a:prstGeom prst="rect">
            <a:avLst/>
          </a:prstGeom>
          <a:noFill/>
        </p:spPr>
      </p:pic>
      <p:pic>
        <p:nvPicPr>
          <p:cNvPr id="19" name="Picture 3" descr="\\Server-arhiv\e\СМЕНА\2021\06. Июнь\28.06.2021 Смена №1 Липатов\!!! ЛЕСНЫЕ ПОЖАРЫ\№45 18.07.2021 Лесной пожар Кологривский район 2\АРМ-6 31.07.2021\f12440d0-98d5-40cf-af92-3e5397dd62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458" y="643065"/>
            <a:ext cx="4555408" cy="2216717"/>
          </a:xfrm>
          <a:prstGeom prst="rect">
            <a:avLst/>
          </a:prstGeom>
          <a:noFill/>
        </p:spPr>
      </p:pic>
      <p:pic>
        <p:nvPicPr>
          <p:cNvPr id="17" name="Picture 4" descr="\\Server-arhiv\e\СМЕНА\2021\06. Июнь\28.06.2021 Смена №1 Липатов\!!! ЛЕСНЫЕ ПОЖАРЫ\№45 18.07.2021 Лесной пожар Кологривский район 2\АРМ-6 31.07.2021\6c6a5b09-28fc-4bf8-84d9-edbe6aee2f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458" y="2859783"/>
            <a:ext cx="4568345" cy="2283717"/>
          </a:xfrm>
          <a:prstGeom prst="rect">
            <a:avLst/>
          </a:prstGeom>
          <a:noFill/>
        </p:spPr>
      </p:pic>
      <p:sp>
        <p:nvSpPr>
          <p:cNvPr id="1232898" name="Text Box 12"/>
          <p:cNvSpPr txBox="1">
            <a:spLocks noChangeArrowheads="1"/>
          </p:cNvSpPr>
          <p:nvPr/>
        </p:nvSpPr>
        <p:spPr bwMode="auto">
          <a:xfrm>
            <a:off x="7974" y="-9398"/>
            <a:ext cx="9144000" cy="652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017" tIns="15512" rIns="91017" bIns="15512" anchor="ctr"/>
          <a:lstStyle/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 </a:t>
            </a:r>
          </a:p>
          <a:p>
            <a:pPr algn="ctr" defTabSz="788988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ПОЖАР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КОЛОГРИВСКОМ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КОСТРОМСКОЙ ОБЛАСТИ</a:t>
            </a:r>
          </a:p>
        </p:txBody>
      </p:sp>
      <p:sp>
        <p:nvSpPr>
          <p:cNvPr id="1232899" name="AutoShape 4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2900" name="AutoShape 5" descr="i?id=3fc553c08aff7e10558237323bce63d2&amp;n=33&amp;h=215&amp;w=293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395"/>
          <p:cNvSpPr>
            <a:spLocks noChangeArrowheads="1"/>
          </p:cNvSpPr>
          <p:nvPr/>
        </p:nvSpPr>
        <p:spPr bwMode="auto">
          <a:xfrm>
            <a:off x="-7458" y="638167"/>
            <a:ext cx="1101933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.20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2" name="Прямоугольник 395"/>
          <p:cNvSpPr>
            <a:spLocks noChangeArrowheads="1"/>
          </p:cNvSpPr>
          <p:nvPr/>
        </p:nvSpPr>
        <p:spPr bwMode="auto">
          <a:xfrm>
            <a:off x="4552321" y="660238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3" name="Прямоугольник 395"/>
          <p:cNvSpPr>
            <a:spLocks noChangeArrowheads="1"/>
          </p:cNvSpPr>
          <p:nvPr/>
        </p:nvSpPr>
        <p:spPr bwMode="auto">
          <a:xfrm>
            <a:off x="-7458" y="2859951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sp>
        <p:nvSpPr>
          <p:cNvPr id="24" name="Прямоугольник 395"/>
          <p:cNvSpPr>
            <a:spLocks noChangeArrowheads="1"/>
          </p:cNvSpPr>
          <p:nvPr/>
        </p:nvSpPr>
        <p:spPr bwMode="auto">
          <a:xfrm>
            <a:off x="4547950" y="2859951"/>
            <a:ext cx="1105139" cy="2181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78913" tIns="39456" rIns="78913" bIns="39456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.25  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1.07.2021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900" dirty="0"/>
              <a:t>.</a:t>
            </a:r>
          </a:p>
        </p:txBody>
      </p:sp>
      <p:pic>
        <p:nvPicPr>
          <p:cNvPr id="26" name="Picture 41" descr="флаг МЧС4"/>
          <p:cNvPicPr/>
          <p:nvPr/>
        </p:nvPicPr>
        <p:blipFill>
          <a:blip r:embed="rId6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27" name="Picture 9"/>
          <p:cNvPicPr/>
          <p:nvPr/>
        </p:nvPicPr>
        <p:blipFill>
          <a:blip r:embed="rId7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25" name="CustomShape 3"/>
          <p:cNvSpPr/>
          <p:nvPr/>
        </p:nvSpPr>
        <p:spPr>
          <a:xfrm>
            <a:off x="8769352" y="479873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chemeClr val="bg1"/>
                </a:solidFill>
                <a:latin typeface="Times New Roman"/>
              </a:rPr>
              <a:t>18</a:t>
            </a:r>
            <a:endParaRPr lang="ru-RU" sz="1400" b="1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8" name="CustomShape 4"/>
          <p:cNvSpPr/>
          <p:nvPr/>
        </p:nvSpPr>
        <p:spPr>
          <a:xfrm>
            <a:off x="8836896" y="4826304"/>
            <a:ext cx="247688" cy="270969"/>
          </a:xfrm>
          <a:prstGeom prst="flowChartConnector">
            <a:avLst/>
          </a:prstGeom>
          <a:noFill/>
          <a:ln w="126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304398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9142920" cy="67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1046140" y="191901"/>
            <a:ext cx="704992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проект протокольного решения заседания Совета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" name="Рисунок 1070"/>
          <p:cNvPicPr/>
          <p:nvPr/>
        </p:nvPicPr>
        <p:blipFill>
          <a:blip r:embed="rId3"/>
          <a:stretch/>
        </p:blipFill>
        <p:spPr>
          <a:xfrm>
            <a:off x="0" y="3960"/>
            <a:ext cx="907200" cy="83916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41" descr="флаг МЧС4"/>
          <p:cNvPicPr/>
          <p:nvPr/>
        </p:nvPicPr>
        <p:blipFill>
          <a:blip r:embed="rId4"/>
          <a:stretch/>
        </p:blipFill>
        <p:spPr>
          <a:xfrm>
            <a:off x="8100360" y="0"/>
            <a:ext cx="1042920" cy="75240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8735016" y="4837618"/>
            <a:ext cx="373320" cy="27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19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765640" y="480276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0" y="98757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88" lvl="0" indent="465138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контроля за пожарной обстановкой на территории области с привлечением специалистов и технических средств департамента лесного хозяйства Костромской области, Главного управления МЧС России по Костромской области и других заинтересованных организаций.</a:t>
            </a:r>
          </a:p>
          <a:p>
            <a:pPr marL="77788" lvl="0" indent="465138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планов действий по предупреждению и ликвидации чрезвычайных ситуаций, связанных с природными пожарами ведомств, организаций, предприятий Костромской области с учетом опыта пожароопасных периодов предыдущих лет.</a:t>
            </a:r>
          </a:p>
          <a:p>
            <a:pPr marL="77788" lvl="0" indent="465138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вопросов материально-технического оснащения группировки сил и средств, предназначенных для предупреждения и ликвидации чрезвычайных ситуаций, связанных с природными пожарами на территории Костромской области.</a:t>
            </a:r>
          </a:p>
          <a:p>
            <a:pPr marL="77788" lvl="0" indent="465138"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комплекса мероприятий, направленных на предупреждение природных пожаров в лесных массивах и населенных пунктах, в том числе устройство минерализованных полос, создание противопожарных разрывов от населенных пунктов до лесных участков, обеспечение средствами пожаротушения и противопожарным инвентарем и т.д. Особое внимание в этой связи необходимо уделить противопожарному водоснабжению, обустройству пожарных водоемов и подъездов к ним.</a:t>
            </a:r>
          </a:p>
          <a:p>
            <a:pPr marL="77788" lvl="0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1540980"/>
            <a:ext cx="9143280" cy="74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200" b="1" spc="-1" dirty="0">
                <a:solidFill>
                  <a:srgbClr val="000000"/>
                </a:solidFill>
                <a:latin typeface="Times New Roman"/>
              </a:rPr>
              <a:t>«Об итогах (предварительных итогах) прохождения пожароопасного сезона 2021 года в Костромской области»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84" name="Рисунок 1070"/>
          <p:cNvPicPr/>
          <p:nvPr/>
        </p:nvPicPr>
        <p:blipFill>
          <a:blip r:embed="rId2"/>
          <a:stretch/>
        </p:blipFill>
        <p:spPr>
          <a:xfrm>
            <a:off x="50760" y="63360"/>
            <a:ext cx="977040" cy="903600"/>
          </a:xfrm>
          <a:prstGeom prst="rect">
            <a:avLst/>
          </a:prstGeom>
          <a:ln w="9360">
            <a:noFill/>
          </a:ln>
        </p:spPr>
      </p:pic>
      <p:pic>
        <p:nvPicPr>
          <p:cNvPr id="86" name="Picture 41" descr="флаг МЧС4"/>
          <p:cNvPicPr/>
          <p:nvPr/>
        </p:nvPicPr>
        <p:blipFill>
          <a:blip r:embed="rId3"/>
          <a:stretch/>
        </p:blipFill>
        <p:spPr>
          <a:xfrm>
            <a:off x="7880400" y="0"/>
            <a:ext cx="1262880" cy="911160"/>
          </a:xfrm>
          <a:prstGeom prst="rect">
            <a:avLst/>
          </a:prstGeom>
          <a:ln w="9360">
            <a:noFill/>
          </a:ln>
        </p:spPr>
      </p:pic>
      <p:sp>
        <p:nvSpPr>
          <p:cNvPr id="87" name="CustomShape 4"/>
          <p:cNvSpPr/>
          <p:nvPr/>
        </p:nvSpPr>
        <p:spPr>
          <a:xfrm>
            <a:off x="360" y="1131480"/>
            <a:ext cx="9142920" cy="1560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120" tIns="29880" rIns="60120" bIns="2988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9142920" cy="67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2"/>
          <p:cNvSpPr/>
          <p:nvPr/>
        </p:nvSpPr>
        <p:spPr>
          <a:xfrm>
            <a:off x="1046140" y="191901"/>
            <a:ext cx="7049920" cy="36787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в проект протокольного решения заседания Совета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" name="Рисунок 1070"/>
          <p:cNvPicPr/>
          <p:nvPr/>
        </p:nvPicPr>
        <p:blipFill>
          <a:blip r:embed="rId3"/>
          <a:stretch/>
        </p:blipFill>
        <p:spPr>
          <a:xfrm>
            <a:off x="0" y="3960"/>
            <a:ext cx="907200" cy="83916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41" descr="флаг МЧС4"/>
          <p:cNvPicPr/>
          <p:nvPr/>
        </p:nvPicPr>
        <p:blipFill>
          <a:blip r:embed="rId4"/>
          <a:stretch/>
        </p:blipFill>
        <p:spPr>
          <a:xfrm>
            <a:off x="8100360" y="0"/>
            <a:ext cx="1042920" cy="75240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3"/>
          <p:cNvSpPr/>
          <p:nvPr/>
        </p:nvSpPr>
        <p:spPr>
          <a:xfrm>
            <a:off x="8738744" y="4834452"/>
            <a:ext cx="373320" cy="275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765640" y="480276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20901" y="1275606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/>
          </a:p>
          <a:p>
            <a:pPr marL="3175"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Дальнейшее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добровольных пожарных формирований в сельских населенных пунктах, привлечение пожарных добровольцев для организации профилактики и тушения пожаров.</a:t>
            </a:r>
          </a:p>
          <a:p>
            <a:pPr marL="3175"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-профилактических мероприятий в населенных пунктах, лесных массивах, на торфяниках, объектах экономики, на железной и автомобильных дорогах, линиях электропередач.</a:t>
            </a:r>
          </a:p>
          <a:p>
            <a:pPr marL="3175"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Регулярное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правил пожарной безопасности и действий населения в случае возникновения пожаров, как в средствах массовой информации, так и путем проведения бесед, сходов, распространения листовок, установки аншлагов и баннеров.</a:t>
            </a:r>
          </a:p>
          <a:p>
            <a:pPr marL="3175" lvl="0" indent="53975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действий организаций различных форм собственности при проведении мероприятий по борьбе с палами травы и лесными пожарами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716200" y="325440"/>
            <a:ext cx="5456880" cy="815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2"/>
          <p:cNvSpPr/>
          <p:nvPr/>
        </p:nvSpPr>
        <p:spPr>
          <a:xfrm>
            <a:off x="0" y="1841400"/>
            <a:ext cx="9142920" cy="1560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120" tIns="29880" rIns="60120" bIns="29880">
            <a:no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ДОКЛАД ЗАКОНЧИЛ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БЛАГОДАРЮ ЗА ВНИМАНИЕ!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38" name="Picture 41" descr="флаг МЧС4"/>
          <p:cNvPicPr/>
          <p:nvPr/>
        </p:nvPicPr>
        <p:blipFill>
          <a:blip r:embed="rId3"/>
          <a:stretch/>
        </p:blipFill>
        <p:spPr>
          <a:xfrm>
            <a:off x="7072200" y="0"/>
            <a:ext cx="1919520" cy="1642320"/>
          </a:xfrm>
          <a:prstGeom prst="rect">
            <a:avLst/>
          </a:prstGeom>
          <a:ln w="9360">
            <a:noFill/>
          </a:ln>
        </p:spPr>
      </p:pic>
      <p:grpSp>
        <p:nvGrpSpPr>
          <p:cNvPr id="139" name="Group 3"/>
          <p:cNvGrpSpPr/>
          <p:nvPr/>
        </p:nvGrpSpPr>
        <p:grpSpPr>
          <a:xfrm>
            <a:off x="206280" y="4017960"/>
            <a:ext cx="8812800" cy="994320"/>
            <a:chOff x="206280" y="4017960"/>
            <a:chExt cx="8812800" cy="994320"/>
          </a:xfrm>
        </p:grpSpPr>
        <p:pic>
          <p:nvPicPr>
            <p:cNvPr id="140" name="Picture 2" descr="D:\Desktop\АНАЛИТИК\гербы костромской области\Антроповского-района.png"/>
            <p:cNvPicPr/>
            <p:nvPr/>
          </p:nvPicPr>
          <p:blipFill>
            <a:blip r:embed="rId4"/>
            <a:stretch/>
          </p:blipFill>
          <p:spPr>
            <a:xfrm>
              <a:off x="2062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1" name="Picture 3" descr="D:\Desktop\АНАЛИТИК\гербы костромской области\Буйский.png"/>
            <p:cNvPicPr/>
            <p:nvPr/>
          </p:nvPicPr>
          <p:blipFill>
            <a:blip r:embed="rId5"/>
            <a:stretch/>
          </p:blipFill>
          <p:spPr>
            <a:xfrm>
              <a:off x="140724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2" name="Picture 4" descr="D:\Desktop\АНАЛИТИК\гербы костромской области\Волгореченск.jpg"/>
            <p:cNvPicPr/>
            <p:nvPr/>
          </p:nvPicPr>
          <p:blipFill>
            <a:blip r:embed="rId6"/>
            <a:stretch/>
          </p:blipFill>
          <p:spPr>
            <a:xfrm>
              <a:off x="260604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3" name="Picture 5" descr="D:\Desktop\АНАЛИТИК\гербы костромской области\Вохма.gif"/>
            <p:cNvPicPr/>
            <p:nvPr/>
          </p:nvPicPr>
          <p:blipFill>
            <a:blip r:embed="rId7"/>
            <a:srcRect l="6628" t="2912" r="6264" b="6605"/>
            <a:stretch/>
          </p:blipFill>
          <p:spPr>
            <a:xfrm>
              <a:off x="3814920" y="40323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4" name="Picture 6" descr="D:\Desktop\АНАЛИТИК\гербы костромской области\Галичский.png"/>
            <p:cNvPicPr/>
            <p:nvPr/>
          </p:nvPicPr>
          <p:blipFill>
            <a:blip r:embed="rId8"/>
            <a:stretch/>
          </p:blipFill>
          <p:spPr>
            <a:xfrm>
              <a:off x="50320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5" name="Picture 7" descr="D:\Desktop\АНАЛИТИК\гербы костромской области\Кадый.jpg"/>
            <p:cNvPicPr/>
            <p:nvPr/>
          </p:nvPicPr>
          <p:blipFill>
            <a:blip r:embed="rId9"/>
            <a:stretch/>
          </p:blipFill>
          <p:spPr>
            <a:xfrm>
              <a:off x="680076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6" name="Picture 8" descr="D:\Desktop\АНАЛИТИК\гербы костромской области\Кологриве.png"/>
            <p:cNvPicPr/>
            <p:nvPr/>
          </p:nvPicPr>
          <p:blipFill>
            <a:blip r:embed="rId10"/>
            <a:stretch/>
          </p:blipFill>
          <p:spPr>
            <a:xfrm>
              <a:off x="739296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7" name="Picture 9" descr="D:\Desktop\АНАЛИТИК\гербы костромской области\г. Кострома.jpg"/>
            <p:cNvPicPr/>
            <p:nvPr/>
          </p:nvPicPr>
          <p:blipFill>
            <a:blip r:embed="rId11"/>
            <a:stretch/>
          </p:blipFill>
          <p:spPr>
            <a:xfrm>
              <a:off x="799956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8" name="Picture 10" descr="D:\Desktop\АНАЛИТИК\гербы костромской области\Костромской.png"/>
            <p:cNvPicPr/>
            <p:nvPr/>
          </p:nvPicPr>
          <p:blipFill>
            <a:blip r:embed="rId12"/>
            <a:stretch/>
          </p:blipFill>
          <p:spPr>
            <a:xfrm>
              <a:off x="858816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49" name="Picture 11" descr="D:\Desktop\АНАЛИТИК\гербы костромской области\Красное.jpg"/>
            <p:cNvPicPr/>
            <p:nvPr/>
          </p:nvPicPr>
          <p:blipFill>
            <a:blip r:embed="rId13"/>
            <a:stretch/>
          </p:blipFill>
          <p:spPr>
            <a:xfrm>
              <a:off x="7984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0" name="Picture 12" descr="D:\Desktop\АНАЛИТИК\гербы костромской области\Макарьевский.png"/>
            <p:cNvPicPr/>
            <p:nvPr/>
          </p:nvPicPr>
          <p:blipFill>
            <a:blip r:embed="rId14"/>
            <a:stretch/>
          </p:blipFill>
          <p:spPr>
            <a:xfrm>
              <a:off x="19990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1" name="Picture 15" descr="D:\Desktop\АНАЛИТИК\гербы костромской области\Мантурово.png"/>
            <p:cNvPicPr/>
            <p:nvPr/>
          </p:nvPicPr>
          <p:blipFill>
            <a:blip r:embed="rId15"/>
            <a:stretch/>
          </p:blipFill>
          <p:spPr>
            <a:xfrm>
              <a:off x="31978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2" name="Picture 17" descr="D:\Desktop\АНАЛИТИК\гербы костромской области\Межевской.png"/>
            <p:cNvPicPr/>
            <p:nvPr/>
          </p:nvPicPr>
          <p:blipFill>
            <a:blip r:embed="rId16"/>
            <a:stretch/>
          </p:blipFill>
          <p:spPr>
            <a:xfrm>
              <a:off x="56206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3" name="Picture 24" descr="C:\Users\Аналитик\Desktop\Галичский р-н.png"/>
            <p:cNvPicPr/>
            <p:nvPr/>
          </p:nvPicPr>
          <p:blipFill>
            <a:blip r:embed="rId17"/>
            <a:stretch/>
          </p:blipFill>
          <p:spPr>
            <a:xfrm>
              <a:off x="6209280" y="40179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4" name="Picture 18" descr="D:\Desktop\АНАЛИТИК\гербы костромской области\Нейский.png"/>
            <p:cNvPicPr/>
            <p:nvPr/>
          </p:nvPicPr>
          <p:blipFill>
            <a:blip r:embed="rId18"/>
            <a:stretch/>
          </p:blipFill>
          <p:spPr>
            <a:xfrm>
              <a:off x="320688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5" name="Picture 19" descr="D:\Desktop\АНАЛИТИК\гербы костромской области\Нерехтский.png"/>
            <p:cNvPicPr/>
            <p:nvPr/>
          </p:nvPicPr>
          <p:blipFill>
            <a:blip r:embed="rId19"/>
            <a:stretch/>
          </p:blipFill>
          <p:spPr>
            <a:xfrm>
              <a:off x="4404240" y="403236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6" name="Picture 20" descr="D:\Desktop\АНАЛИТИК\гербы костромской области\Октябрьский.jpg"/>
            <p:cNvPicPr/>
            <p:nvPr/>
          </p:nvPicPr>
          <p:blipFill>
            <a:blip r:embed="rId20"/>
            <a:stretch/>
          </p:blipFill>
          <p:spPr>
            <a:xfrm>
              <a:off x="560124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7" name="Picture 21" descr="D:\Desktop\АНАЛИТИК\гербы костромской области\Островский.png"/>
            <p:cNvPicPr/>
            <p:nvPr/>
          </p:nvPicPr>
          <p:blipFill>
            <a:blip r:embed="rId21"/>
            <a:stretch/>
          </p:blipFill>
          <p:spPr>
            <a:xfrm>
              <a:off x="6798240" y="4554000"/>
              <a:ext cx="430920" cy="4564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8" name="Picture 22" descr="D:\Desktop\АНАЛИТИК\гербы костромской области\Павинский.png"/>
            <p:cNvPicPr/>
            <p:nvPr/>
          </p:nvPicPr>
          <p:blipFill>
            <a:blip r:embed="rId22"/>
            <a:stretch/>
          </p:blipFill>
          <p:spPr>
            <a:xfrm>
              <a:off x="799524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59" name="Picture 23" descr="D:\Desktop\АНАЛИТИК\гербы костромской области\Парфеньевский.png"/>
            <p:cNvPicPr/>
            <p:nvPr/>
          </p:nvPicPr>
          <p:blipFill>
            <a:blip r:embed="rId23"/>
            <a:stretch/>
          </p:blipFill>
          <p:spPr>
            <a:xfrm>
              <a:off x="21420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0" name="Picture 25" descr="D:\Desktop\АНАЛИТИК\гербы костромской области\Поназыревский.png"/>
            <p:cNvPicPr/>
            <p:nvPr/>
          </p:nvPicPr>
          <p:blipFill>
            <a:blip r:embed="rId24"/>
            <a:stretch/>
          </p:blipFill>
          <p:spPr>
            <a:xfrm>
              <a:off x="81288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1" name="Picture 26" descr="D:\Desktop\АНАЛИТИК\гербы костромской области\Пыщугский.jpg"/>
            <p:cNvPicPr/>
            <p:nvPr/>
          </p:nvPicPr>
          <p:blipFill>
            <a:blip r:embed="rId25"/>
            <a:stretch/>
          </p:blipFill>
          <p:spPr>
            <a:xfrm>
              <a:off x="141156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2" name="Picture 27" descr="D:\Desktop\АНАЛИТИК\гербы костромской области\Солигаличский.png"/>
            <p:cNvPicPr/>
            <p:nvPr/>
          </p:nvPicPr>
          <p:blipFill>
            <a:blip r:embed="rId26"/>
            <a:stretch/>
          </p:blipFill>
          <p:spPr>
            <a:xfrm>
              <a:off x="200988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3" name="Picture 28" descr="D:\Desktop\АНАЛИТИК\гербы костромской области\Судиславский.jpg"/>
            <p:cNvPicPr/>
            <p:nvPr/>
          </p:nvPicPr>
          <p:blipFill>
            <a:blip r:embed="rId27"/>
            <a:stretch/>
          </p:blipFill>
          <p:spPr>
            <a:xfrm>
              <a:off x="260856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4" name="Picture 29" descr="D:\Desktop\АНАЛИТИК\гербы костромской области\Шарья.jpg"/>
            <p:cNvPicPr/>
            <p:nvPr/>
          </p:nvPicPr>
          <p:blipFill>
            <a:blip r:embed="rId28"/>
            <a:stretch/>
          </p:blipFill>
          <p:spPr>
            <a:xfrm>
              <a:off x="739692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5" name="Picture 30" descr="D:\Desktop\АНАЛИТИК\гербы костромской области\Сусанинского.jpg"/>
            <p:cNvPicPr/>
            <p:nvPr/>
          </p:nvPicPr>
          <p:blipFill>
            <a:blip r:embed="rId29"/>
            <a:stretch/>
          </p:blipFill>
          <p:spPr>
            <a:xfrm>
              <a:off x="380556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6" name="Picture 31" descr="D:\Desktop\АНАЛИТИК\гербы костромской области\Чухломской.png"/>
            <p:cNvPicPr/>
            <p:nvPr/>
          </p:nvPicPr>
          <p:blipFill>
            <a:blip r:embed="rId30"/>
            <a:stretch/>
          </p:blipFill>
          <p:spPr>
            <a:xfrm>
              <a:off x="500256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167" name="Picture 32" descr="D:\Desktop\АНАЛИТИК\гербы костромской области\Шарьинский.jpg"/>
            <p:cNvPicPr/>
            <p:nvPr/>
          </p:nvPicPr>
          <p:blipFill>
            <a:blip r:embed="rId31"/>
            <a:stretch/>
          </p:blipFill>
          <p:spPr>
            <a:xfrm>
              <a:off x="6199560" y="4554000"/>
              <a:ext cx="430920" cy="458280"/>
            </a:xfrm>
            <a:prstGeom prst="rect">
              <a:avLst/>
            </a:prstGeom>
            <a:ln w="9360">
              <a:noFill/>
            </a:ln>
          </p:spPr>
        </p:pic>
      </p:grpSp>
      <p:pic>
        <p:nvPicPr>
          <p:cNvPr id="168" name="Picture 37"/>
          <p:cNvPicPr/>
          <p:nvPr/>
        </p:nvPicPr>
        <p:blipFill>
          <a:blip r:embed="rId32"/>
          <a:stretch/>
        </p:blipFill>
        <p:spPr>
          <a:xfrm>
            <a:off x="8588520" y="4552920"/>
            <a:ext cx="430560" cy="459360"/>
          </a:xfrm>
          <a:prstGeom prst="rect">
            <a:avLst/>
          </a:prstGeom>
          <a:ln w="9360">
            <a:noFill/>
          </a:ln>
        </p:spPr>
      </p:pic>
      <p:pic>
        <p:nvPicPr>
          <p:cNvPr id="169" name="Picture 9"/>
          <p:cNvPicPr/>
          <p:nvPr/>
        </p:nvPicPr>
        <p:blipFill>
          <a:blip r:embed="rId33"/>
          <a:stretch/>
        </p:blipFill>
        <p:spPr>
          <a:xfrm>
            <a:off x="285840" y="142920"/>
            <a:ext cx="1383120" cy="1213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9" t="7729" r="18653" b="10860"/>
          <a:stretch/>
        </p:blipFill>
        <p:spPr bwMode="auto">
          <a:xfrm>
            <a:off x="6216332" y="1991187"/>
            <a:ext cx="2172092" cy="305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8" t="14629" r="43125" b="4630"/>
          <a:stretch/>
        </p:blipFill>
        <p:spPr bwMode="auto">
          <a:xfrm>
            <a:off x="5897096" y="1638310"/>
            <a:ext cx="2304256" cy="31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13713" r="42937" b="4312"/>
          <a:stretch/>
        </p:blipFill>
        <p:spPr bwMode="auto">
          <a:xfrm>
            <a:off x="5686356" y="1360538"/>
            <a:ext cx="2304256" cy="316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186" r="42455" b="6481"/>
          <a:stretch/>
        </p:blipFill>
        <p:spPr bwMode="auto">
          <a:xfrm>
            <a:off x="5454764" y="1040908"/>
            <a:ext cx="2304256" cy="316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10"/>
          <p:cNvPicPr/>
          <p:nvPr/>
        </p:nvPicPr>
        <p:blipFill>
          <a:blip r:embed="rId6"/>
          <a:srcRect l="29305" t="17344" r="48126" b="26667"/>
          <a:stretch/>
        </p:blipFill>
        <p:spPr>
          <a:xfrm>
            <a:off x="5220072" y="766889"/>
            <a:ext cx="2304256" cy="3169142"/>
          </a:xfrm>
          <a:prstGeom prst="rect">
            <a:avLst/>
          </a:prstGeom>
          <a:ln>
            <a:noFill/>
          </a:ln>
        </p:spPr>
      </p:pic>
      <p:pic>
        <p:nvPicPr>
          <p:cNvPr id="89" name="Picture 9"/>
          <p:cNvPicPr/>
          <p:nvPr/>
        </p:nvPicPr>
        <p:blipFill>
          <a:blip r:embed="rId7"/>
          <a:srcRect l="29236" t="18520" r="47569" b="22964"/>
          <a:stretch/>
        </p:blipFill>
        <p:spPr>
          <a:xfrm>
            <a:off x="2627784" y="1772723"/>
            <a:ext cx="2304256" cy="3210287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НПА ПО ПОДГОТОВКЕ К ПОЖАРОПАСНОМУ СЕЗОНУ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448560" y="258768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Picture 41" descr="флаг МЧС4"/>
          <p:cNvPicPr/>
          <p:nvPr/>
        </p:nvPicPr>
        <p:blipFill>
          <a:blip r:embed="rId8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9"/>
          <p:cNvPicPr/>
          <p:nvPr/>
        </p:nvPicPr>
        <p:blipFill>
          <a:blip r:embed="rId9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768508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8"/>
          <p:cNvPicPr/>
          <p:nvPr/>
        </p:nvPicPr>
        <p:blipFill>
          <a:blip r:embed="rId10"/>
          <a:srcRect l="30000" t="13330" r="48264" b="30572"/>
          <a:stretch/>
        </p:blipFill>
        <p:spPr>
          <a:xfrm>
            <a:off x="1043608" y="704880"/>
            <a:ext cx="2304256" cy="316914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КОМПЛЕКС МЕРОПРИЯТИЙ, НАПРАВЛЕННЫЙ НА ЗАЩИТУ НАСЕЛЕНИЯ 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КОСТРОМСКОЙ ОБЛАСТИ ОТ ЛАНДШАФТНЫХ ПОЖАРОВ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11320" y="242460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9" name="Picture 41" descr="флаг МЧС4"/>
          <p:cNvPicPr/>
          <p:nvPr/>
        </p:nvPicPr>
        <p:blipFill>
          <a:blip r:embed="rId2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100" name="Picture 9"/>
          <p:cNvPicPr/>
          <p:nvPr/>
        </p:nvPicPr>
        <p:blipFill>
          <a:blip r:embed="rId3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8761784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-12832" y="1020546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пожароопасного сезона проведено 154 плановых (рейдовых) осмотра территорий населённых пунктов, подверженных угрозе ландшафтных (природных) пожаров. По итогам плановых (рейдовых) осмотров было выявлено и предложено для устранения 258 нарушений требований пожарной безопасности. В адрес органов местного самоуправления направлено 106,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садовых некоммерческих товариществ г. Костромы – 7 предостережений о недопустимости нарушения обязательных требований.</a:t>
            </a:r>
          </a:p>
          <a:p>
            <a:pPr indent="538163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18 проверок деятельности администраций, на территории которых расположены населённые пункты, подверженные угрозе ландшафтных (природных) пожаров, из которых 4 плановые и 14 внеплановых проверок. За нарушения требований пожарной безопасности к административной ответственности привлечено 12 лиц, из которых в виде штрафа - 1 юридическое и 6 должностных лиц, в виде предупреждения - 4 юридических и 1 должностное лицо. В суд за невыполнение предписания направлено 2 административных дела по ч.12 ст. 19.5 КоАП РФ.</a:t>
            </a:r>
          </a:p>
          <a:p>
            <a:pPr indent="538163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все нарушения устранены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 проведена актуализация паспортов населенных пунктов, подверженных лесным пожарам. Выполнены мероприятия по обновлению опашки населенных пунктов общей протяженностью 181 км (100%).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58" y="2940481"/>
            <a:ext cx="3972001" cy="18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00"/>
                </a:solidFill>
                <a:latin typeface="Times New Roman"/>
              </a:rPr>
              <a:t>ИНФОРМИРОВАНИЕ НАСЕЛЕНИЯ</a:t>
            </a:r>
          </a:p>
        </p:txBody>
      </p:sp>
      <p:sp>
        <p:nvSpPr>
          <p:cNvPr id="107" name="CustomShape 2"/>
          <p:cNvSpPr/>
          <p:nvPr/>
        </p:nvSpPr>
        <p:spPr>
          <a:xfrm>
            <a:off x="211320" y="242460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41" descr="флаг МЧС4"/>
          <p:cNvPicPr/>
          <p:nvPr/>
        </p:nvPicPr>
        <p:blipFill>
          <a:blip r:embed="rId4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9"/>
          <p:cNvPicPr/>
          <p:nvPr/>
        </p:nvPicPr>
        <p:blipFill>
          <a:blip r:embed="rId5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8775232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83716"/>
              </p:ext>
            </p:extLst>
          </p:nvPr>
        </p:nvGraphicFramePr>
        <p:xfrm>
          <a:off x="250825" y="1006475"/>
          <a:ext cx="4825231" cy="3833202"/>
        </p:xfrm>
        <a:graphic>
          <a:graphicData uri="http://schemas.openxmlformats.org/drawingml/2006/table">
            <a:tbl>
              <a:tblPr/>
              <a:tblGrid>
                <a:gridCol w="3191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3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3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выступлений, публикаций, из них: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ТВ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радио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печати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Интернет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кинотеатрах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13902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ОКСИОН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25925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359" y="1059581"/>
            <a:ext cx="3972001" cy="188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РАБОТА ПРОВОДИМАЯ ОМСУ, В РАМКАХ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ОСОБОГО ПРОТИВОПОЖАРНОГО РЕЖИМА</a:t>
            </a:r>
            <a:endParaRPr lang="ru-RU" sz="16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11320" y="242460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41" descr="флаг МЧС4"/>
          <p:cNvPicPr/>
          <p:nvPr/>
        </p:nvPicPr>
        <p:blipFill>
          <a:blip r:embed="rId3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9"/>
          <p:cNvPicPr/>
          <p:nvPr/>
        </p:nvPicPr>
        <p:blipFill>
          <a:blip r:embed="rId4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8768508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362407"/>
              </p:ext>
            </p:extLst>
          </p:nvPr>
        </p:nvGraphicFramePr>
        <p:xfrm>
          <a:off x="237939" y="844946"/>
          <a:ext cx="8209607" cy="4126653"/>
        </p:xfrm>
        <a:graphic>
          <a:graphicData uri="http://schemas.openxmlformats.org/drawingml/2006/table">
            <a:tbl>
              <a:tblPr/>
              <a:tblGrid>
                <a:gridCol w="6553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8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подворовых обходов, шт.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10058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Распространено наглядной агитации, ед.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16579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бесед, шт.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12422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Проинструктировано, чел.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28113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Создано патрульно-маневренных, патрульных групп, шт.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патрулирований, шт.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Проведено сходов, шт.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85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населения на сходах, чел.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6305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00"/>
                </a:solidFill>
                <a:latin typeface="Times New Roman"/>
              </a:rPr>
              <a:t>КОЛИЧЕСТВО ЗАРЕГИСТРИРОВАННЫХ ПОЖАРОВ (СУХАЯ ТРАВА)</a:t>
            </a:r>
          </a:p>
        </p:txBody>
      </p:sp>
      <p:sp>
        <p:nvSpPr>
          <p:cNvPr id="107" name="CustomShape 2"/>
          <p:cNvSpPr/>
          <p:nvPr/>
        </p:nvSpPr>
        <p:spPr>
          <a:xfrm>
            <a:off x="211320" y="242460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41" descr="флаг МЧС4"/>
          <p:cNvPicPr/>
          <p:nvPr/>
        </p:nvPicPr>
        <p:blipFill>
          <a:blip r:embed="rId3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9"/>
          <p:cNvPicPr/>
          <p:nvPr/>
        </p:nvPicPr>
        <p:blipFill>
          <a:blip r:embed="rId4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8768508" y="4822328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62462"/>
              </p:ext>
            </p:extLst>
          </p:nvPr>
        </p:nvGraphicFramePr>
        <p:xfrm>
          <a:off x="222780" y="743624"/>
          <a:ext cx="8813716" cy="4060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686"/>
                <a:gridCol w="1586469"/>
                <a:gridCol w="1057646"/>
                <a:gridCol w="528823"/>
                <a:gridCol w="1322057"/>
                <a:gridCol w="1057646"/>
                <a:gridCol w="440686"/>
                <a:gridCol w="1322057"/>
                <a:gridCol w="1057646"/>
              </a:tblGrid>
              <a:tr h="32678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палов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палов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палов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6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г.о.г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Мантурово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Пыщугский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Вохомский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Межевской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Солигаличский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Галичский район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Нерехтский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Судиславский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Кадыйский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Сусанинский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Кологривский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Октябрьский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Чухломский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Костромской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Островский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Шарьинский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район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6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Красносельский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Павинский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Кострома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4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Макарьевский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Поназыревский</a:t>
                      </a: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Волгореченск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834">
                <a:tc gridSpan="9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332 пала травы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1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9800" y="54360"/>
            <a:ext cx="9142200" cy="650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080" tIns="15480" rIns="91080" bIns="154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АДМИНИСТРАТИВНАЯ ПРАКТИКА, ЗА СОВЕРШЕНИЕ ПРАВОНАРУШЕНИЙ,</a:t>
            </a: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/>
              </a:rPr>
              <a:t>СВЯЗАННЫХ С ПОРЯДКОМ ВЫЖИГАНИЯ ТРАВЯНИСТОЙ РАСТИТЕЛЬНОСТИ, МУСОРА</a:t>
            </a:r>
            <a:endParaRPr lang="ru-RU" sz="1200" b="1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11320" y="2424600"/>
            <a:ext cx="8638920" cy="515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8" name="Picture 41" descr="флаг МЧС4"/>
          <p:cNvPicPr/>
          <p:nvPr/>
        </p:nvPicPr>
        <p:blipFill>
          <a:blip r:embed="rId3"/>
          <a:stretch/>
        </p:blipFill>
        <p:spPr>
          <a:xfrm>
            <a:off x="8055000" y="-120960"/>
            <a:ext cx="1133640" cy="906120"/>
          </a:xfrm>
          <a:prstGeom prst="rect">
            <a:avLst/>
          </a:prstGeom>
          <a:ln w="9360">
            <a:noFill/>
          </a:ln>
        </p:spPr>
      </p:pic>
      <p:pic>
        <p:nvPicPr>
          <p:cNvPr id="109" name="Picture 9"/>
          <p:cNvPicPr/>
          <p:nvPr/>
        </p:nvPicPr>
        <p:blipFill>
          <a:blip r:embed="rId4"/>
          <a:stretch/>
        </p:blipFill>
        <p:spPr>
          <a:xfrm>
            <a:off x="10800" y="23760"/>
            <a:ext cx="888120" cy="747000"/>
          </a:xfrm>
          <a:prstGeom prst="rect">
            <a:avLst/>
          </a:prstGeom>
          <a:ln w="9360">
            <a:noFill/>
          </a:ln>
        </p:spPr>
      </p:pic>
      <p:sp>
        <p:nvSpPr>
          <p:cNvPr id="110" name="CustomShape 3"/>
          <p:cNvSpPr/>
          <p:nvPr/>
        </p:nvSpPr>
        <p:spPr>
          <a:xfrm>
            <a:off x="8768508" y="4808880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8793360" y="4808880"/>
            <a:ext cx="324000" cy="325440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9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20904"/>
              </p:ext>
            </p:extLst>
          </p:nvPr>
        </p:nvGraphicFramePr>
        <p:xfrm>
          <a:off x="237939" y="844946"/>
          <a:ext cx="8209607" cy="4021854"/>
        </p:xfrm>
        <a:graphic>
          <a:graphicData uri="http://schemas.openxmlformats.org/drawingml/2006/table">
            <a:tbl>
              <a:tblPr/>
              <a:tblGrid>
                <a:gridCol w="6553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9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Возбуждено административных расследований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Привлечено к административной ответственности всего, в том числе: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виде предупреждения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виде штрафа всего, в том числе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юридических лиц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должностных лиц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общую сумму, тыс. руб.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</a:t>
                      </a:r>
                    </a:p>
                  </a:txBody>
                  <a:tcPr marL="91439" marR="91439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5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02\авио\0-02-0a-7f63e9a3f7f9bac5afab6a0a787c87f1d96fb958911809ffb9191c147891d6eb_b8ff741d53b04cd6.jpg"/>
          <p:cNvPicPr>
            <a:picLocks noChangeAspect="1" noChangeArrowheads="1"/>
          </p:cNvPicPr>
          <p:nvPr/>
        </p:nvPicPr>
        <p:blipFill>
          <a:blip r:embed="rId3"/>
          <a:srcRect l="9670" b="4518"/>
          <a:stretch>
            <a:fillRect/>
          </a:stretch>
        </p:blipFill>
        <p:spPr bwMode="auto">
          <a:xfrm>
            <a:off x="4572000" y="2727171"/>
            <a:ext cx="4572000" cy="2420906"/>
          </a:xfrm>
          <a:prstGeom prst="rect">
            <a:avLst/>
          </a:prstGeom>
          <a:noFill/>
        </p:spPr>
      </p:pic>
      <p:sp>
        <p:nvSpPr>
          <p:cNvPr id="87042" name="Text Box 91"/>
          <p:cNvSpPr txBox="1">
            <a:spLocks noChangeArrowheads="1"/>
          </p:cNvSpPr>
          <p:nvPr/>
        </p:nvSpPr>
        <p:spPr bwMode="auto">
          <a:xfrm>
            <a:off x="2301876" y="3449241"/>
            <a:ext cx="130175" cy="227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lIns="76939" tIns="38471" rIns="76939" bIns="38471"/>
          <a:lstStyle/>
          <a:p>
            <a:pPr defTabSz="884238" eaLnBrk="1" hangingPunct="1"/>
            <a:endParaRPr lang="en-US" altLang="ru-RU" sz="9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043" name="Picture 10" descr="an_2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33675"/>
            <a:ext cx="45720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2"/>
          <p:cNvSpPr txBox="1">
            <a:spLocks noChangeArrowheads="1"/>
          </p:cNvSpPr>
          <p:nvPr/>
        </p:nvSpPr>
        <p:spPr bwMode="auto">
          <a:xfrm>
            <a:off x="-58756" y="26393"/>
            <a:ext cx="9144000" cy="596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8761" tIns="15128" rIns="88761" bIns="15128" anchor="ctr"/>
          <a:lstStyle/>
          <a:p>
            <a:pPr algn="ctr" defTabSz="788988" eaLnBrk="1" hangingPunct="1"/>
            <a:r>
              <a:rPr lang="ru-RU" alt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ПОЖАРООПАСНЫХ ТЕРРИТОРИЙ</a:t>
            </a:r>
          </a:p>
        </p:txBody>
      </p:sp>
      <p:pic>
        <p:nvPicPr>
          <p:cNvPr id="87046" name="Picture 56" descr="f39fcf927b245654f329c15c0e3be8c9-big-3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3412"/>
            <a:ext cx="4572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4" descr="C:\Users\Евгений\Desktop\medium_lesnoi_dozor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33412"/>
            <a:ext cx="4572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60"/>
          <p:cNvSpPr txBox="1">
            <a:spLocks noChangeArrowheads="1"/>
          </p:cNvSpPr>
          <p:nvPr/>
        </p:nvSpPr>
        <p:spPr bwMode="auto">
          <a:xfrm>
            <a:off x="2502198" y="2516883"/>
            <a:ext cx="2074844" cy="216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algn="ctr" defTabSz="619125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Работа патрульных групп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60"/>
          <p:cNvSpPr txBox="1">
            <a:spLocks noChangeArrowheads="1"/>
          </p:cNvSpPr>
          <p:nvPr/>
        </p:nvSpPr>
        <p:spPr bwMode="auto">
          <a:xfrm>
            <a:off x="2605548" y="4929845"/>
            <a:ext cx="1961773" cy="216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algn="ctr" defTabSz="619125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Авиапатрулирование лесов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60"/>
          <p:cNvSpPr txBox="1">
            <a:spLocks noChangeArrowheads="1"/>
          </p:cNvSpPr>
          <p:nvPr/>
        </p:nvSpPr>
        <p:spPr bwMode="auto">
          <a:xfrm>
            <a:off x="7173716" y="4842675"/>
            <a:ext cx="1966452" cy="301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defTabSz="619125" eaLnBrk="0" hangingPunct="0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Авиапатрулирование лесов</a:t>
            </a:r>
          </a:p>
          <a:p>
            <a:pPr defTabSz="619125" eaLnBrk="0" hangingPunct="0"/>
            <a:endParaRPr lang="ru-RU" sz="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260"/>
          <p:cNvSpPr txBox="1">
            <a:spLocks noChangeArrowheads="1"/>
          </p:cNvSpPr>
          <p:nvPr/>
        </p:nvSpPr>
        <p:spPr bwMode="auto">
          <a:xfrm>
            <a:off x="6843252" y="2510673"/>
            <a:ext cx="2300748" cy="2164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2006" tIns="31002" rIns="62006" bIns="31002">
            <a:spAutoFit/>
          </a:bodyPr>
          <a:lstStyle/>
          <a:p>
            <a:pPr algn="ctr" defTabSz="619125" eaLnBrk="0" hangingPunct="0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Работа камер видеонаблюдения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1" descr="флаг МЧС4"/>
          <p:cNvPicPr/>
          <p:nvPr/>
        </p:nvPicPr>
        <p:blipFill>
          <a:blip r:embed="rId7"/>
          <a:stretch/>
        </p:blipFill>
        <p:spPr>
          <a:xfrm>
            <a:off x="8289630" y="0"/>
            <a:ext cx="765472" cy="605800"/>
          </a:xfrm>
          <a:prstGeom prst="rect">
            <a:avLst/>
          </a:prstGeom>
          <a:ln w="9360">
            <a:noFill/>
          </a:ln>
        </p:spPr>
      </p:pic>
      <p:pic>
        <p:nvPicPr>
          <p:cNvPr id="15" name="Picture 9"/>
          <p:cNvPicPr/>
          <p:nvPr/>
        </p:nvPicPr>
        <p:blipFill>
          <a:blip r:embed="rId8"/>
          <a:stretch/>
        </p:blipFill>
        <p:spPr>
          <a:xfrm>
            <a:off x="10800" y="74936"/>
            <a:ext cx="599689" cy="499418"/>
          </a:xfrm>
          <a:prstGeom prst="rect">
            <a:avLst/>
          </a:prstGeom>
          <a:ln w="9360">
            <a:noFill/>
          </a:ln>
        </p:spPr>
      </p:pic>
      <p:sp>
        <p:nvSpPr>
          <p:cNvPr id="20" name="CustomShape 3"/>
          <p:cNvSpPr/>
          <p:nvPr/>
        </p:nvSpPr>
        <p:spPr>
          <a:xfrm>
            <a:off x="8811488" y="4841754"/>
            <a:ext cx="3733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9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1" name="CustomShape 4"/>
          <p:cNvSpPr/>
          <p:nvPr/>
        </p:nvSpPr>
        <p:spPr>
          <a:xfrm>
            <a:off x="8879032" y="4869328"/>
            <a:ext cx="247688" cy="270969"/>
          </a:xfrm>
          <a:prstGeom prst="flowChartConnector">
            <a:avLst/>
          </a:prstGeom>
          <a:noFill/>
          <a:ln w="1260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53354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87395</TotalTime>
  <Words>1256</Words>
  <Application>Microsoft Office PowerPoint</Application>
  <PresentationFormat>Экран (16:9)</PresentationFormat>
  <Paragraphs>262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МЧС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Николай</cp:lastModifiedBy>
  <cp:revision>6540</cp:revision>
  <dcterms:created xsi:type="dcterms:W3CDTF">2008-11-27T11:41:39Z</dcterms:created>
  <dcterms:modified xsi:type="dcterms:W3CDTF">2021-09-24T12:48:51Z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МЧС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Экран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8</vt:i4>
  </property>
</Properties>
</file>